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embeddedFontLst>
    <p:embeddedFont>
      <p:font typeface="Fira Sans Extra Condensed Medium"/>
      <p:regular r:id="rId54"/>
      <p:bold r:id="rId55"/>
      <p:italic r:id="rId56"/>
      <p:boldItalic r:id="rId57"/>
    </p:embeddedFont>
    <p:embeddedFont>
      <p:font typeface="Roboto Condensed"/>
      <p:regular r:id="rId58"/>
      <p:bold r:id="rId59"/>
      <p:italic r:id="rId60"/>
      <p:boldItalic r:id="rId61"/>
    </p:embeddedFont>
    <p:embeddedFont>
      <p:font typeface="Righteous"/>
      <p:regular r:id="rId62"/>
    </p:embeddedFont>
    <p:embeddedFont>
      <p:font typeface="Squada One"/>
      <p:regular r:id="rId63"/>
    </p:embeddedFont>
    <p:embeddedFont>
      <p:font typeface="Roboto Condensed Ligh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ighteous-regular.fntdata"/><Relationship Id="rId61" Type="http://schemas.openxmlformats.org/officeDocument/2006/relationships/font" Target="fonts/RobotoCondensed-boldItalic.fntdata"/><Relationship Id="rId20" Type="http://schemas.openxmlformats.org/officeDocument/2006/relationships/slide" Target="slides/slide16.xml"/><Relationship Id="rId64" Type="http://schemas.openxmlformats.org/officeDocument/2006/relationships/font" Target="fonts/RobotoCondensedLight-regular.fntdata"/><Relationship Id="rId63" Type="http://schemas.openxmlformats.org/officeDocument/2006/relationships/font" Target="fonts/SquadaOne-regular.fntdata"/><Relationship Id="rId22" Type="http://schemas.openxmlformats.org/officeDocument/2006/relationships/slide" Target="slides/slide18.xml"/><Relationship Id="rId66" Type="http://schemas.openxmlformats.org/officeDocument/2006/relationships/font" Target="fonts/RobotoCondensedLight-italic.fntdata"/><Relationship Id="rId21" Type="http://schemas.openxmlformats.org/officeDocument/2006/relationships/slide" Target="slides/slide17.xml"/><Relationship Id="rId65" Type="http://schemas.openxmlformats.org/officeDocument/2006/relationships/font" Target="fonts/RobotoCondensedLight-bold.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RobotoCondensedLight-boldItalic.fntdata"/><Relationship Id="rId60" Type="http://schemas.openxmlformats.org/officeDocument/2006/relationships/font" Target="fonts/RobotoCondense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FiraSansExtraCondensedMedium-bold.fntdata"/><Relationship Id="rId10" Type="http://schemas.openxmlformats.org/officeDocument/2006/relationships/slide" Target="slides/slide6.xml"/><Relationship Id="rId54" Type="http://schemas.openxmlformats.org/officeDocument/2006/relationships/font" Target="fonts/FiraSansExtraCondensedMedium-regular.fntdata"/><Relationship Id="rId13" Type="http://schemas.openxmlformats.org/officeDocument/2006/relationships/slide" Target="slides/slide9.xml"/><Relationship Id="rId57" Type="http://schemas.openxmlformats.org/officeDocument/2006/relationships/font" Target="fonts/FiraSansExtraCondensedMedium-boldItalic.fntdata"/><Relationship Id="rId12" Type="http://schemas.openxmlformats.org/officeDocument/2006/relationships/slide" Target="slides/slide8.xml"/><Relationship Id="rId56" Type="http://schemas.openxmlformats.org/officeDocument/2006/relationships/font" Target="fonts/FiraSansExtraCondensedMedium-italic.fntdata"/><Relationship Id="rId15" Type="http://schemas.openxmlformats.org/officeDocument/2006/relationships/slide" Target="slides/slide11.xml"/><Relationship Id="rId59" Type="http://schemas.openxmlformats.org/officeDocument/2006/relationships/font" Target="fonts/RobotoCondensed-bold.fntdata"/><Relationship Id="rId14" Type="http://schemas.openxmlformats.org/officeDocument/2006/relationships/slide" Target="slides/slide10.xml"/><Relationship Id="rId58" Type="http://schemas.openxmlformats.org/officeDocument/2006/relationships/font" Target="fonts/RobotoCondense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55d2cabac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5d2cabac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822230e058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822230e058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822230e058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822230e058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1e61a1d5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1e61a1d5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We decided our measure of success for most streams and views combined</a:t>
            </a:r>
            <a:endParaRPr>
              <a:solidFill>
                <a:schemeClr val="dk1"/>
              </a:solidFill>
            </a:endParaRPr>
          </a:p>
          <a:p>
            <a:pPr indent="0" lvl="0" marL="0" rtl="0" algn="l">
              <a:spcBef>
                <a:spcPts val="0"/>
              </a:spcBef>
              <a:spcAft>
                <a:spcPts val="0"/>
              </a:spcAft>
              <a:buNone/>
            </a:pPr>
            <a:r>
              <a:rPr lang="es"/>
              <a:t>To do so we needed to change any N/A values to 0</a:t>
            </a:r>
            <a:endParaRPr/>
          </a:p>
          <a:p>
            <a:pPr indent="0" lvl="0" marL="0" rtl="0" algn="l">
              <a:spcBef>
                <a:spcPts val="0"/>
              </a:spcBef>
              <a:spcAft>
                <a:spcPts val="0"/>
              </a:spcAft>
              <a:buNone/>
            </a:pPr>
            <a:r>
              <a:rPr lang="es"/>
              <a:t>Then from there we decided to rank the songs by views, streams, and combined views and streams</a:t>
            </a:r>
            <a:endParaRPr/>
          </a:p>
          <a:p>
            <a:pPr indent="0" lvl="0" marL="0" rtl="0" algn="l">
              <a:spcBef>
                <a:spcPts val="0"/>
              </a:spcBef>
              <a:spcAft>
                <a:spcPts val="0"/>
              </a:spcAft>
              <a:buNone/>
            </a:pPr>
            <a:r>
              <a:rPr lang="es"/>
              <a:t>As we drove further into our analysis the data needed to be cleaned more from a visual standpoint. Top ranked songs were showing up as duplicates if there were multiple artists on the track. Despacity by Luis Fonsi and Despacity by Daddy Yanky.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81e61a1d5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81e61a1d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287cf650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287cf650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8287cf650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8287cf650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8287cf650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8287cf650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1e61a1d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81e61a1d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822230e058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822230e05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22230e058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822230e058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81e61a1d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81e61a1d5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822230e05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822230e05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22230e058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22230e058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22230e058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22230e058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822230e058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822230e058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822230e058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822230e058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822230e058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822230e058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22230e058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822230e058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822230e058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822230e058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22230e058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822230e058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22230e058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22230e058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55d16254f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5d16254f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81e61a1d5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81e61a1d5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82554d1e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82554d1e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82554d1e8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82554d1e8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82554d1e8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82554d1e8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82554d1e8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82554d1e8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82554d1e8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82554d1e8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81e61a1d5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81e61a1d5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822230e05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822230e0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826a177b6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826a177b6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826a177b6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826a177b6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22230e058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22230e058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81e61a1d5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81e61a1d5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82dfad8f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82dfad8f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2dfad8f4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82dfad8f4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82dfad8f4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82dfad8f4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82dfad8f4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82dfad8f4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81e61a1d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81e61a1d5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82dfad8f4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82dfad8f4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82dfad8f4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82dfad8f4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82dfad8f4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82dfad8f4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55e7858a94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55e7858a94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822230e058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822230e058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822230e058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822230e058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22230e058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822230e058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822230e058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822230e058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822230e058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822230e058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type="title">
  <p:cSld name="TITLE">
    <p:bg>
      <p:bgPr>
        <a:gradFill>
          <a:gsLst>
            <a:gs pos="0">
              <a:srgbClr val="E5B2CA"/>
            </a:gs>
            <a:gs pos="100000">
              <a:srgbClr val="613FB8"/>
            </a:gs>
          </a:gsLst>
          <a:lin ang="5400700" scaled="0"/>
        </a:gra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1254"/>
          <a:stretch/>
        </p:blipFill>
        <p:spPr>
          <a:xfrm>
            <a:off x="75" y="0"/>
            <a:ext cx="9144000" cy="5078876"/>
          </a:xfrm>
          <a:prstGeom prst="rect">
            <a:avLst/>
          </a:prstGeom>
          <a:noFill/>
          <a:ln>
            <a:noFill/>
          </a:ln>
        </p:spPr>
      </p:pic>
      <p:sp>
        <p:nvSpPr>
          <p:cNvPr id="11" name="Google Shape;11;p2"/>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12" name="Google Shape;12;p2"/>
          <p:cNvSpPr txBox="1"/>
          <p:nvPr>
            <p:ph idx="1" type="subTitle"/>
          </p:nvPr>
        </p:nvSpPr>
        <p:spPr>
          <a:xfrm flipH="1">
            <a:off x="2750257" y="3636375"/>
            <a:ext cx="36435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6">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1482" l="5517" r="39802" t="7541"/>
          <a:stretch/>
        </p:blipFill>
        <p:spPr>
          <a:xfrm flipH="1" rot="10800000">
            <a:off x="102" y="1699550"/>
            <a:ext cx="3683323" cy="3446950"/>
          </a:xfrm>
          <a:prstGeom prst="rect">
            <a:avLst/>
          </a:prstGeom>
          <a:noFill/>
          <a:ln>
            <a:noFill/>
          </a:ln>
        </p:spPr>
      </p:pic>
      <p:pic>
        <p:nvPicPr>
          <p:cNvPr id="84" name="Google Shape;84;p11"/>
          <p:cNvPicPr preferRelativeResize="0"/>
          <p:nvPr/>
        </p:nvPicPr>
        <p:blipFill rotWithShape="1">
          <a:blip r:embed="rId2">
            <a:alphaModFix/>
          </a:blip>
          <a:srcRect b="1482" l="5517" r="39802" t="7541"/>
          <a:stretch/>
        </p:blipFill>
        <p:spPr>
          <a:xfrm flipH="1">
            <a:off x="5457877" y="0"/>
            <a:ext cx="3683323" cy="3446950"/>
          </a:xfrm>
          <a:prstGeom prst="rect">
            <a:avLst/>
          </a:prstGeom>
          <a:noFill/>
          <a:ln>
            <a:noFill/>
          </a:ln>
        </p:spPr>
      </p:pic>
      <p:sp>
        <p:nvSpPr>
          <p:cNvPr id="85" name="Google Shape;85;p11"/>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86" name="Google Shape;86;p11"/>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87" name="Google Shape;87;p11"/>
          <p:cNvCxnSpPr/>
          <p:nvPr/>
        </p:nvCxnSpPr>
        <p:spPr>
          <a:xfrm>
            <a:off x="3681150" y="2571750"/>
            <a:ext cx="1797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CUSTOM_7">
    <p:spTree>
      <p:nvGrpSpPr>
        <p:cNvPr id="88" name="Shape 88"/>
        <p:cNvGrpSpPr/>
        <p:nvPr/>
      </p:nvGrpSpPr>
      <p:grpSpPr>
        <a:xfrm>
          <a:off x="0" y="0"/>
          <a:ext cx="0" cy="0"/>
          <a:chOff x="0" y="0"/>
          <a:chExt cx="0" cy="0"/>
        </a:xfrm>
      </p:grpSpPr>
      <p:pic>
        <p:nvPicPr>
          <p:cNvPr id="89" name="Google Shape;89;p12"/>
          <p:cNvPicPr preferRelativeResize="0"/>
          <p:nvPr/>
        </p:nvPicPr>
        <p:blipFill rotWithShape="1">
          <a:blip r:embed="rId2">
            <a:alphaModFix/>
          </a:blip>
          <a:srcRect b="1479" l="5517" r="39802" t="7179"/>
          <a:stretch/>
        </p:blipFill>
        <p:spPr>
          <a:xfrm flipH="1">
            <a:off x="6925725" y="1"/>
            <a:ext cx="2218277" cy="2084300"/>
          </a:xfrm>
          <a:prstGeom prst="rect">
            <a:avLst/>
          </a:prstGeom>
          <a:noFill/>
          <a:ln>
            <a:noFill/>
          </a:ln>
        </p:spPr>
      </p:pic>
      <p:sp>
        <p:nvSpPr>
          <p:cNvPr id="90" name="Google Shape;90;p12"/>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7_1">
    <p:spTree>
      <p:nvGrpSpPr>
        <p:cNvPr id="91" name="Shape 91"/>
        <p:cNvGrpSpPr/>
        <p:nvPr/>
      </p:nvGrpSpPr>
      <p:grpSpPr>
        <a:xfrm>
          <a:off x="0" y="0"/>
          <a:ext cx="0" cy="0"/>
          <a:chOff x="0" y="0"/>
          <a:chExt cx="0" cy="0"/>
        </a:xfrm>
      </p:grpSpPr>
      <p:sp>
        <p:nvSpPr>
          <p:cNvPr id="92" name="Google Shape;92;p13"/>
          <p:cNvSpPr txBox="1"/>
          <p:nvPr>
            <p:ph type="ctrTitle"/>
          </p:nvPr>
        </p:nvSpPr>
        <p:spPr>
          <a:xfrm>
            <a:off x="16904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93" name="Google Shape;93;p13"/>
          <p:cNvSpPr txBox="1"/>
          <p:nvPr>
            <p:ph idx="1" type="subTitle"/>
          </p:nvPr>
        </p:nvSpPr>
        <p:spPr>
          <a:xfrm>
            <a:off x="20518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94" name="Google Shape;94;p13"/>
          <p:cNvSpPr txBox="1"/>
          <p:nvPr>
            <p:ph idx="2" type="ctrTitle"/>
          </p:nvPr>
        </p:nvSpPr>
        <p:spPr>
          <a:xfrm>
            <a:off x="16904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95" name="Google Shape;95;p13"/>
          <p:cNvSpPr txBox="1"/>
          <p:nvPr>
            <p:ph idx="3" type="subTitle"/>
          </p:nvPr>
        </p:nvSpPr>
        <p:spPr>
          <a:xfrm>
            <a:off x="20518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96" name="Google Shape;96;p13"/>
          <p:cNvSpPr txBox="1"/>
          <p:nvPr>
            <p:ph idx="4" type="ctrTitle"/>
          </p:nvPr>
        </p:nvSpPr>
        <p:spPr>
          <a:xfrm>
            <a:off x="4824357" y="19083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pic>
        <p:nvPicPr>
          <p:cNvPr id="97" name="Google Shape;97;p13"/>
          <p:cNvPicPr preferRelativeResize="0"/>
          <p:nvPr/>
        </p:nvPicPr>
        <p:blipFill rotWithShape="1">
          <a:blip r:embed="rId2">
            <a:alphaModFix/>
          </a:blip>
          <a:srcRect b="1479" l="5517" r="39802" t="7179"/>
          <a:stretch/>
        </p:blipFill>
        <p:spPr>
          <a:xfrm flipH="1">
            <a:off x="6925725" y="1"/>
            <a:ext cx="2218277" cy="2084300"/>
          </a:xfrm>
          <a:prstGeom prst="rect">
            <a:avLst/>
          </a:prstGeom>
          <a:noFill/>
          <a:ln>
            <a:noFill/>
          </a:ln>
        </p:spPr>
      </p:pic>
      <p:sp>
        <p:nvSpPr>
          <p:cNvPr id="98" name="Google Shape;98;p13"/>
          <p:cNvSpPr txBox="1"/>
          <p:nvPr>
            <p:ph idx="5" type="subTitle"/>
          </p:nvPr>
        </p:nvSpPr>
        <p:spPr>
          <a:xfrm>
            <a:off x="5185707" y="23697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99" name="Google Shape;99;p13"/>
          <p:cNvSpPr txBox="1"/>
          <p:nvPr>
            <p:ph idx="6" type="ctrTitle"/>
          </p:nvPr>
        </p:nvSpPr>
        <p:spPr>
          <a:xfrm>
            <a:off x="4824357" y="341026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00" name="Google Shape;100;p13"/>
          <p:cNvSpPr txBox="1"/>
          <p:nvPr>
            <p:ph idx="7" type="subTitle"/>
          </p:nvPr>
        </p:nvSpPr>
        <p:spPr>
          <a:xfrm>
            <a:off x="5185707" y="38717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101" name="Google Shape;101;p13"/>
          <p:cNvCxnSpPr/>
          <p:nvPr/>
        </p:nvCxnSpPr>
        <p:spPr>
          <a:xfrm>
            <a:off x="2273400" y="2110663"/>
            <a:ext cx="4597200" cy="0"/>
          </a:xfrm>
          <a:prstGeom prst="straightConnector1">
            <a:avLst/>
          </a:prstGeom>
          <a:noFill/>
          <a:ln cap="flat" cmpd="sng" w="19050">
            <a:solidFill>
              <a:schemeClr val="dk2"/>
            </a:solidFill>
            <a:prstDash val="solid"/>
            <a:round/>
            <a:headEnd len="med" w="med" type="none"/>
            <a:tailEnd len="med" w="med" type="none"/>
          </a:ln>
        </p:spPr>
      </p:cxnSp>
      <p:cxnSp>
        <p:nvCxnSpPr>
          <p:cNvPr id="102" name="Google Shape;102;p13"/>
          <p:cNvCxnSpPr/>
          <p:nvPr/>
        </p:nvCxnSpPr>
        <p:spPr>
          <a:xfrm>
            <a:off x="2273400" y="3627438"/>
            <a:ext cx="4597200" cy="0"/>
          </a:xfrm>
          <a:prstGeom prst="straightConnector1">
            <a:avLst/>
          </a:prstGeom>
          <a:noFill/>
          <a:ln cap="flat" cmpd="sng" w="19050">
            <a:solidFill>
              <a:schemeClr val="dk2"/>
            </a:solidFill>
            <a:prstDash val="solid"/>
            <a:round/>
            <a:headEnd len="med" w="med" type="none"/>
            <a:tailEnd len="med" w="med" type="none"/>
          </a:ln>
        </p:spPr>
      </p:cxnSp>
      <p:sp>
        <p:nvSpPr>
          <p:cNvPr id="103" name="Google Shape;103;p13"/>
          <p:cNvSpPr txBox="1"/>
          <p:nvPr>
            <p:ph idx="8" type="ctrTitle"/>
          </p:nvPr>
        </p:nvSpPr>
        <p:spPr>
          <a:xfrm flipH="1">
            <a:off x="749100" y="500825"/>
            <a:ext cx="8394900" cy="670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04" name="Shape 10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9">
    <p:bg>
      <p:bgPr>
        <a:noFill/>
      </p:bgPr>
    </p:bg>
    <p:spTree>
      <p:nvGrpSpPr>
        <p:cNvPr id="105"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gradFill>
          <a:gsLst>
            <a:gs pos="0">
              <a:srgbClr val="E5B2CA"/>
            </a:gs>
            <a:gs pos="100000">
              <a:srgbClr val="613FB8"/>
            </a:gs>
          </a:gsLst>
          <a:lin ang="5400700" scaled="0"/>
        </a:grad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5" name="Google Shape;15;p3"/>
          <p:cNvSpPr txBox="1"/>
          <p:nvPr>
            <p:ph idx="1" type="subTitle"/>
          </p:nvPr>
        </p:nvSpPr>
        <p:spPr>
          <a:xfrm>
            <a:off x="20518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6" name="Google Shape;16;p3"/>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7" name="Google Shape;17;p3"/>
          <p:cNvSpPr txBox="1"/>
          <p:nvPr>
            <p:ph idx="3" type="subTitle"/>
          </p:nvPr>
        </p:nvSpPr>
        <p:spPr>
          <a:xfrm>
            <a:off x="20518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18" name="Google Shape;18;p3"/>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9" name="Google Shape;19;p3"/>
          <p:cNvSpPr txBox="1"/>
          <p:nvPr>
            <p:ph idx="5" type="subTitle"/>
          </p:nvPr>
        </p:nvSpPr>
        <p:spPr>
          <a:xfrm>
            <a:off x="5185707" y="25014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20" name="Google Shape;20;p3"/>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21" name="Google Shape;21;p3"/>
          <p:cNvSpPr txBox="1"/>
          <p:nvPr>
            <p:ph idx="7" type="subTitle"/>
          </p:nvPr>
        </p:nvSpPr>
        <p:spPr>
          <a:xfrm>
            <a:off x="5185707" y="40486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22" name="Google Shape;22;p3"/>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 name="Google Shape;23;p3"/>
          <p:cNvSpPr txBox="1"/>
          <p:nvPr>
            <p:ph hasCustomPrompt="1" idx="9" type="title"/>
          </p:nvPr>
        </p:nvSpPr>
        <p:spPr>
          <a:xfrm>
            <a:off x="21281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hasCustomPrompt="1" idx="13" type="title"/>
          </p:nvPr>
        </p:nvSpPr>
        <p:spPr>
          <a:xfrm>
            <a:off x="21281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hasCustomPrompt="1" idx="14" type="title"/>
          </p:nvPr>
        </p:nvSpPr>
        <p:spPr>
          <a:xfrm>
            <a:off x="5262057" y="1619437"/>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hasCustomPrompt="1" idx="15" type="title"/>
          </p:nvPr>
        </p:nvSpPr>
        <p:spPr>
          <a:xfrm>
            <a:off x="5262057" y="3166562"/>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cap="flat" cmpd="sng" w="19050">
            <a:solidFill>
              <a:schemeClr val="dk2"/>
            </a:solidFill>
            <a:prstDash val="solid"/>
            <a:round/>
            <a:headEnd len="med" w="med" type="none"/>
            <a:tailEnd len="med" w="med" type="none"/>
          </a:ln>
        </p:spPr>
      </p:cxnSp>
      <p:cxnSp>
        <p:nvCxnSpPr>
          <p:cNvPr id="28" name="Google Shape;28;p3"/>
          <p:cNvCxnSpPr/>
          <p:nvPr/>
        </p:nvCxnSpPr>
        <p:spPr>
          <a:xfrm>
            <a:off x="2273400" y="3804313"/>
            <a:ext cx="4597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2_1">
    <p:bg>
      <p:bgPr>
        <a:gradFill>
          <a:gsLst>
            <a:gs pos="0">
              <a:srgbClr val="E5B2CA"/>
            </a:gs>
            <a:gs pos="100000">
              <a:srgbClr val="613FB8"/>
            </a:gs>
          </a:gsLst>
          <a:lin ang="5400700" scaled="0"/>
        </a:gradFill>
      </p:bgPr>
    </p:bg>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
        <p:nvSpPr>
          <p:cNvPr id="31" name="Google Shape;31;p4"/>
          <p:cNvSpPr txBox="1"/>
          <p:nvPr>
            <p:ph type="ctrTitle"/>
          </p:nvPr>
        </p:nvSpPr>
        <p:spPr>
          <a:xfrm flipH="1">
            <a:off x="-100" y="507400"/>
            <a:ext cx="83949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2_1_2">
    <p:bg>
      <p:bgPr>
        <a:gradFill>
          <a:gsLst>
            <a:gs pos="0">
              <a:srgbClr val="E5B2CA"/>
            </a:gs>
            <a:gs pos="100000">
              <a:srgbClr val="613FB8"/>
            </a:gs>
          </a:gsLst>
          <a:lin ang="5400700" scaled="0"/>
        </a:gradFill>
      </p:bgPr>
    </p:bg>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
        <p:nvSpPr>
          <p:cNvPr id="34" name="Google Shape;34;p5"/>
          <p:cNvSpPr txBox="1"/>
          <p:nvPr>
            <p:ph type="ctrTitle"/>
          </p:nvPr>
        </p:nvSpPr>
        <p:spPr>
          <a:xfrm flipH="1">
            <a:off x="-100" y="507400"/>
            <a:ext cx="83949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35" name="Google Shape;35;p5"/>
          <p:cNvSpPr/>
          <p:nvPr/>
        </p:nvSpPr>
        <p:spPr>
          <a:xfrm>
            <a:off x="6603225" y="222417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36" name="Google Shape;36;p5"/>
          <p:cNvSpPr txBox="1"/>
          <p:nvPr>
            <p:ph hasCustomPrompt="1" idx="2" type="title"/>
          </p:nvPr>
        </p:nvSpPr>
        <p:spPr>
          <a:xfrm>
            <a:off x="67860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5"/>
          <p:cNvSpPr txBox="1"/>
          <p:nvPr>
            <p:ph idx="1" type="subTitle"/>
          </p:nvPr>
        </p:nvSpPr>
        <p:spPr>
          <a:xfrm>
            <a:off x="66792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38" name="Google Shape;38;p5"/>
          <p:cNvSpPr/>
          <p:nvPr/>
        </p:nvSpPr>
        <p:spPr>
          <a:xfrm>
            <a:off x="4439025" y="222417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39" name="Google Shape;39;p5"/>
          <p:cNvSpPr txBox="1"/>
          <p:nvPr>
            <p:ph hasCustomPrompt="1" idx="3" type="title"/>
          </p:nvPr>
        </p:nvSpPr>
        <p:spPr>
          <a:xfrm>
            <a:off x="4621825" y="234187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0" name="Google Shape;40;p5"/>
          <p:cNvSpPr txBox="1"/>
          <p:nvPr>
            <p:ph idx="4" type="subTitle"/>
          </p:nvPr>
        </p:nvSpPr>
        <p:spPr>
          <a:xfrm>
            <a:off x="4515032" y="275922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41" name="Google Shape;41;p5"/>
          <p:cNvSpPr/>
          <p:nvPr/>
        </p:nvSpPr>
        <p:spPr>
          <a:xfrm>
            <a:off x="6603225" y="3249050"/>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2" name="Google Shape;42;p5"/>
          <p:cNvSpPr txBox="1"/>
          <p:nvPr>
            <p:ph hasCustomPrompt="1" idx="5" type="title"/>
          </p:nvPr>
        </p:nvSpPr>
        <p:spPr>
          <a:xfrm>
            <a:off x="67860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5"/>
          <p:cNvSpPr txBox="1"/>
          <p:nvPr>
            <p:ph idx="6" type="subTitle"/>
          </p:nvPr>
        </p:nvSpPr>
        <p:spPr>
          <a:xfrm>
            <a:off x="66792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44" name="Google Shape;44;p5"/>
          <p:cNvSpPr/>
          <p:nvPr/>
        </p:nvSpPr>
        <p:spPr>
          <a:xfrm>
            <a:off x="4439025" y="3249050"/>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5" name="Google Shape;45;p5"/>
          <p:cNvSpPr txBox="1"/>
          <p:nvPr>
            <p:ph hasCustomPrompt="1" idx="7" type="title"/>
          </p:nvPr>
        </p:nvSpPr>
        <p:spPr>
          <a:xfrm>
            <a:off x="4621825" y="3366750"/>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5"/>
          <p:cNvSpPr txBox="1"/>
          <p:nvPr>
            <p:ph idx="8" type="subTitle"/>
          </p:nvPr>
        </p:nvSpPr>
        <p:spPr>
          <a:xfrm>
            <a:off x="4515032" y="3784100"/>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47" name="Google Shape;47;p5"/>
          <p:cNvSpPr/>
          <p:nvPr/>
        </p:nvSpPr>
        <p:spPr>
          <a:xfrm>
            <a:off x="1515950" y="1321325"/>
            <a:ext cx="2058600" cy="902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48" name="Google Shape;48;p5"/>
          <p:cNvSpPr txBox="1"/>
          <p:nvPr>
            <p:ph hasCustomPrompt="1" idx="9" type="title"/>
          </p:nvPr>
        </p:nvSpPr>
        <p:spPr>
          <a:xfrm>
            <a:off x="1698750" y="1439025"/>
            <a:ext cx="1692900" cy="4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5"/>
          <p:cNvSpPr txBox="1"/>
          <p:nvPr>
            <p:ph idx="13" type="subTitle"/>
          </p:nvPr>
        </p:nvSpPr>
        <p:spPr>
          <a:xfrm>
            <a:off x="1591957" y="1856375"/>
            <a:ext cx="19065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_1_1">
    <p:bg>
      <p:bgPr>
        <a:gradFill>
          <a:gsLst>
            <a:gs pos="0">
              <a:srgbClr val="E5B2CA"/>
            </a:gs>
            <a:gs pos="100000">
              <a:srgbClr val="613FB8"/>
            </a:gs>
          </a:gsLst>
          <a:lin ang="5400700" scaled="0"/>
        </a:gradFill>
      </p:bgPr>
    </p:bg>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1479" l="5517" r="39802" t="7179"/>
          <a:stretch/>
        </p:blipFill>
        <p:spPr>
          <a:xfrm rot="10800000">
            <a:off x="6925725" y="3063401"/>
            <a:ext cx="2218277" cy="2084300"/>
          </a:xfrm>
          <a:prstGeom prst="rect">
            <a:avLst/>
          </a:prstGeom>
          <a:noFill/>
          <a:ln>
            <a:noFill/>
          </a:ln>
        </p:spPr>
      </p:pic>
      <p:pic>
        <p:nvPicPr>
          <p:cNvPr id="52" name="Google Shape;52;p6"/>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
        <p:nvSpPr>
          <p:cNvPr id="53" name="Google Shape;53;p6"/>
          <p:cNvSpPr txBox="1"/>
          <p:nvPr>
            <p:ph type="ctrTitle"/>
          </p:nvPr>
        </p:nvSpPr>
        <p:spPr>
          <a:xfrm flipH="1">
            <a:off x="355600" y="2236500"/>
            <a:ext cx="3956100" cy="670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4" name="Google Shape;54;p6"/>
          <p:cNvSpPr txBox="1"/>
          <p:nvPr>
            <p:ph idx="1" type="subTitle"/>
          </p:nvPr>
        </p:nvSpPr>
        <p:spPr>
          <a:xfrm>
            <a:off x="4837607" y="2387850"/>
            <a:ext cx="1906500" cy="36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p:txBody>
      </p:sp>
      <p:cxnSp>
        <p:nvCxnSpPr>
          <p:cNvPr id="55" name="Google Shape;55;p6"/>
          <p:cNvCxnSpPr/>
          <p:nvPr/>
        </p:nvCxnSpPr>
        <p:spPr>
          <a:xfrm>
            <a:off x="4572000" y="1228200"/>
            <a:ext cx="0" cy="2687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
    <p:spTree>
      <p:nvGrpSpPr>
        <p:cNvPr id="56"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b="1482" l="5517" r="39802" t="7541"/>
          <a:stretch/>
        </p:blipFill>
        <p:spPr>
          <a:xfrm rot="10800000">
            <a:off x="5457877" y="1699550"/>
            <a:ext cx="3683323" cy="3446950"/>
          </a:xfrm>
          <a:prstGeom prst="rect">
            <a:avLst/>
          </a:prstGeom>
          <a:noFill/>
          <a:ln>
            <a:noFill/>
          </a:ln>
        </p:spPr>
      </p:pic>
      <p:sp>
        <p:nvSpPr>
          <p:cNvPr id="58" name="Google Shape;58;p7"/>
          <p:cNvSpPr txBox="1"/>
          <p:nvPr>
            <p:ph idx="1" type="subTitle"/>
          </p:nvPr>
        </p:nvSpPr>
        <p:spPr>
          <a:xfrm>
            <a:off x="1397425" y="2809300"/>
            <a:ext cx="3012600" cy="174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p:txBody>
      </p:sp>
      <p:cxnSp>
        <p:nvCxnSpPr>
          <p:cNvPr id="59" name="Google Shape;59;p7"/>
          <p:cNvCxnSpPr/>
          <p:nvPr/>
        </p:nvCxnSpPr>
        <p:spPr>
          <a:xfrm>
            <a:off x="3444375" y="2693550"/>
            <a:ext cx="1797900" cy="0"/>
          </a:xfrm>
          <a:prstGeom prst="straightConnector1">
            <a:avLst/>
          </a:prstGeom>
          <a:noFill/>
          <a:ln cap="flat" cmpd="sng" w="19050">
            <a:solidFill>
              <a:schemeClr val="dk2"/>
            </a:solidFill>
            <a:prstDash val="solid"/>
            <a:round/>
            <a:headEnd len="med" w="med" type="none"/>
            <a:tailEnd len="med" w="med" type="none"/>
          </a:ln>
        </p:spPr>
      </p:cxnSp>
      <p:sp>
        <p:nvSpPr>
          <p:cNvPr id="60" name="Google Shape;60;p7"/>
          <p:cNvSpPr txBox="1"/>
          <p:nvPr>
            <p:ph type="ctrTitle"/>
          </p:nvPr>
        </p:nvSpPr>
        <p:spPr>
          <a:xfrm flipH="1">
            <a:off x="2714084" y="1890188"/>
            <a:ext cx="3956100" cy="670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4800"/>
              <a:buNone/>
              <a:defRPr sz="48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extLst>
    <p:ext uri="{DCECCB84-F9BA-43D5-87BE-67443E8EF086}">
      <p15:sldGuideLst>
        <p15:guide id="1" pos="277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spTree>
      <p:nvGrpSpPr>
        <p:cNvPr id="61" name="Shape 61"/>
        <p:cNvGrpSpPr/>
        <p:nvPr/>
      </p:nvGrpSpPr>
      <p:grpSpPr>
        <a:xfrm>
          <a:off x="0" y="0"/>
          <a:ext cx="0" cy="0"/>
          <a:chOff x="0" y="0"/>
          <a:chExt cx="0" cy="0"/>
        </a:xfrm>
      </p:grpSpPr>
      <p:sp>
        <p:nvSpPr>
          <p:cNvPr id="62" name="Google Shape;62;p8"/>
          <p:cNvSpPr txBox="1"/>
          <p:nvPr>
            <p:ph type="ctrTitle"/>
          </p:nvPr>
        </p:nvSpPr>
        <p:spPr>
          <a:xfrm>
            <a:off x="749100" y="507400"/>
            <a:ext cx="8394900" cy="670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63" name="Google Shape;63;p8"/>
          <p:cNvSpPr txBox="1"/>
          <p:nvPr>
            <p:ph idx="2" type="ctrTitle"/>
          </p:nvPr>
        </p:nvSpPr>
        <p:spPr>
          <a:xfrm>
            <a:off x="2750155"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4" name="Google Shape;64;p8"/>
          <p:cNvSpPr txBox="1"/>
          <p:nvPr>
            <p:ph idx="1" type="subTitle"/>
          </p:nvPr>
        </p:nvSpPr>
        <p:spPr>
          <a:xfrm>
            <a:off x="2750119"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65" name="Google Shape;65;p8"/>
          <p:cNvSpPr txBox="1"/>
          <p:nvPr>
            <p:ph idx="3" type="ctrTitle"/>
          </p:nvPr>
        </p:nvSpPr>
        <p:spPr>
          <a:xfrm>
            <a:off x="4800201" y="1802125"/>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6" name="Google Shape;66;p8"/>
          <p:cNvSpPr txBox="1"/>
          <p:nvPr>
            <p:ph idx="4" type="subTitle"/>
          </p:nvPr>
        </p:nvSpPr>
        <p:spPr>
          <a:xfrm>
            <a:off x="4800165" y="2263575"/>
            <a:ext cx="15702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67" name="Google Shape;67;p8"/>
          <p:cNvSpPr txBox="1"/>
          <p:nvPr>
            <p:ph idx="5" type="ctrTitle"/>
          </p:nvPr>
        </p:nvSpPr>
        <p:spPr>
          <a:xfrm>
            <a:off x="3794948" y="3600050"/>
            <a:ext cx="157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68" name="Google Shape;68;p8"/>
          <p:cNvSpPr txBox="1"/>
          <p:nvPr>
            <p:ph idx="6" type="subTitle"/>
          </p:nvPr>
        </p:nvSpPr>
        <p:spPr>
          <a:xfrm>
            <a:off x="3753025" y="4061500"/>
            <a:ext cx="1653900" cy="36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4">
    <p:spTree>
      <p:nvGrpSpPr>
        <p:cNvPr id="69"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b="1482" l="5517" r="39802" t="7541"/>
          <a:stretch/>
        </p:blipFill>
        <p:spPr>
          <a:xfrm>
            <a:off x="102" y="0"/>
            <a:ext cx="3683323" cy="3446950"/>
          </a:xfrm>
          <a:prstGeom prst="rect">
            <a:avLst/>
          </a:prstGeom>
          <a:noFill/>
          <a:ln>
            <a:noFill/>
          </a:ln>
        </p:spPr>
      </p:pic>
      <p:pic>
        <p:nvPicPr>
          <p:cNvPr id="71" name="Google Shape;71;p9"/>
          <p:cNvPicPr preferRelativeResize="0"/>
          <p:nvPr/>
        </p:nvPicPr>
        <p:blipFill rotWithShape="1">
          <a:blip r:embed="rId2">
            <a:alphaModFix/>
          </a:blip>
          <a:srcRect b="1482" l="5517" r="39802" t="7541"/>
          <a:stretch/>
        </p:blipFill>
        <p:spPr>
          <a:xfrm rot="10800000">
            <a:off x="5457877" y="1699550"/>
            <a:ext cx="3683323" cy="3446950"/>
          </a:xfrm>
          <a:prstGeom prst="rect">
            <a:avLst/>
          </a:prstGeom>
          <a:noFill/>
          <a:ln>
            <a:noFill/>
          </a:ln>
        </p:spPr>
      </p:pic>
      <p:sp>
        <p:nvSpPr>
          <p:cNvPr id="72" name="Google Shape;72;p9"/>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3600"/>
              <a:buNone/>
              <a:defRPr sz="36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73" name="Google Shape;73;p9"/>
          <p:cNvSpPr txBox="1"/>
          <p:nvPr>
            <p:ph idx="1" type="subTitle"/>
          </p:nvPr>
        </p:nvSpPr>
        <p:spPr>
          <a:xfrm>
            <a:off x="3114750" y="2640476"/>
            <a:ext cx="2930700" cy="65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cxnSp>
        <p:nvCxnSpPr>
          <p:cNvPr id="74" name="Google Shape;74;p9"/>
          <p:cNvCxnSpPr/>
          <p:nvPr/>
        </p:nvCxnSpPr>
        <p:spPr>
          <a:xfrm>
            <a:off x="3681150" y="2571750"/>
            <a:ext cx="17979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5">
    <p:spTree>
      <p:nvGrpSpPr>
        <p:cNvPr id="75" name="Shape 75"/>
        <p:cNvGrpSpPr/>
        <p:nvPr/>
      </p:nvGrpSpPr>
      <p:grpSpPr>
        <a:xfrm>
          <a:off x="0" y="0"/>
          <a:ext cx="0" cy="0"/>
          <a:chOff x="0" y="0"/>
          <a:chExt cx="0" cy="0"/>
        </a:xfrm>
      </p:grpSpPr>
      <p:sp>
        <p:nvSpPr>
          <p:cNvPr id="76" name="Google Shape;76;p10"/>
          <p:cNvSpPr txBox="1"/>
          <p:nvPr>
            <p:ph idx="1" type="subTitle"/>
          </p:nvPr>
        </p:nvSpPr>
        <p:spPr>
          <a:xfrm>
            <a:off x="2336855" y="2792539"/>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77" name="Google Shape;77;p10"/>
          <p:cNvSpPr txBox="1"/>
          <p:nvPr>
            <p:ph idx="2" type="subTitle"/>
          </p:nvPr>
        </p:nvSpPr>
        <p:spPr>
          <a:xfrm>
            <a:off x="4721655" y="2806554"/>
            <a:ext cx="2085600" cy="4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000"/>
              <a:buNone/>
              <a:defRPr sz="1000">
                <a:solidFill>
                  <a:schemeClr val="dk2"/>
                </a:solidFill>
              </a:defRPr>
            </a:lvl1pPr>
            <a:lvl2pPr lvl="1" rtl="0" algn="ctr">
              <a:lnSpc>
                <a:spcPct val="100000"/>
              </a:lnSpc>
              <a:spcBef>
                <a:spcPts val="0"/>
              </a:spcBef>
              <a:spcAft>
                <a:spcPts val="0"/>
              </a:spcAft>
              <a:buClr>
                <a:schemeClr val="dk2"/>
              </a:buClr>
              <a:buSzPts val="1000"/>
              <a:buNone/>
              <a:defRPr sz="1000">
                <a:solidFill>
                  <a:schemeClr val="dk2"/>
                </a:solidFill>
              </a:defRPr>
            </a:lvl2pPr>
            <a:lvl3pPr lvl="2" rtl="0" algn="ctr">
              <a:lnSpc>
                <a:spcPct val="100000"/>
              </a:lnSpc>
              <a:spcBef>
                <a:spcPts val="0"/>
              </a:spcBef>
              <a:spcAft>
                <a:spcPts val="0"/>
              </a:spcAft>
              <a:buClr>
                <a:schemeClr val="dk2"/>
              </a:buClr>
              <a:buSzPts val="1000"/>
              <a:buNone/>
              <a:defRPr sz="1000">
                <a:solidFill>
                  <a:schemeClr val="dk2"/>
                </a:solidFill>
              </a:defRPr>
            </a:lvl3pPr>
            <a:lvl4pPr lvl="3" rtl="0" algn="ctr">
              <a:lnSpc>
                <a:spcPct val="100000"/>
              </a:lnSpc>
              <a:spcBef>
                <a:spcPts val="0"/>
              </a:spcBef>
              <a:spcAft>
                <a:spcPts val="0"/>
              </a:spcAft>
              <a:buClr>
                <a:schemeClr val="dk2"/>
              </a:buClr>
              <a:buSzPts val="1000"/>
              <a:buNone/>
              <a:defRPr sz="1000">
                <a:solidFill>
                  <a:schemeClr val="dk2"/>
                </a:solidFill>
              </a:defRPr>
            </a:lvl4pPr>
            <a:lvl5pPr lvl="4" rtl="0" algn="ctr">
              <a:lnSpc>
                <a:spcPct val="100000"/>
              </a:lnSpc>
              <a:spcBef>
                <a:spcPts val="0"/>
              </a:spcBef>
              <a:spcAft>
                <a:spcPts val="0"/>
              </a:spcAft>
              <a:buClr>
                <a:schemeClr val="dk2"/>
              </a:buClr>
              <a:buSzPts val="1000"/>
              <a:buNone/>
              <a:defRPr sz="1000">
                <a:solidFill>
                  <a:schemeClr val="dk2"/>
                </a:solidFill>
              </a:defRPr>
            </a:lvl5pPr>
            <a:lvl6pPr lvl="5" rtl="0" algn="ctr">
              <a:lnSpc>
                <a:spcPct val="100000"/>
              </a:lnSpc>
              <a:spcBef>
                <a:spcPts val="0"/>
              </a:spcBef>
              <a:spcAft>
                <a:spcPts val="0"/>
              </a:spcAft>
              <a:buClr>
                <a:schemeClr val="dk2"/>
              </a:buClr>
              <a:buSzPts val="1000"/>
              <a:buNone/>
              <a:defRPr sz="1000">
                <a:solidFill>
                  <a:schemeClr val="dk2"/>
                </a:solidFill>
              </a:defRPr>
            </a:lvl6pPr>
            <a:lvl7pPr lvl="6" rtl="0" algn="ctr">
              <a:lnSpc>
                <a:spcPct val="100000"/>
              </a:lnSpc>
              <a:spcBef>
                <a:spcPts val="0"/>
              </a:spcBef>
              <a:spcAft>
                <a:spcPts val="0"/>
              </a:spcAft>
              <a:buClr>
                <a:schemeClr val="dk2"/>
              </a:buClr>
              <a:buSzPts val="1000"/>
              <a:buNone/>
              <a:defRPr sz="1000">
                <a:solidFill>
                  <a:schemeClr val="dk2"/>
                </a:solidFill>
              </a:defRPr>
            </a:lvl7pPr>
            <a:lvl8pPr lvl="7" rtl="0" algn="ctr">
              <a:lnSpc>
                <a:spcPct val="100000"/>
              </a:lnSpc>
              <a:spcBef>
                <a:spcPts val="0"/>
              </a:spcBef>
              <a:spcAft>
                <a:spcPts val="0"/>
              </a:spcAft>
              <a:buClr>
                <a:schemeClr val="dk2"/>
              </a:buClr>
              <a:buSzPts val="1000"/>
              <a:buNone/>
              <a:defRPr sz="1000">
                <a:solidFill>
                  <a:schemeClr val="dk2"/>
                </a:solidFill>
              </a:defRPr>
            </a:lvl8pPr>
            <a:lvl9pPr lvl="8" rtl="0" algn="ctr">
              <a:lnSpc>
                <a:spcPct val="100000"/>
              </a:lnSpc>
              <a:spcBef>
                <a:spcPts val="0"/>
              </a:spcBef>
              <a:spcAft>
                <a:spcPts val="0"/>
              </a:spcAft>
              <a:buClr>
                <a:schemeClr val="dk2"/>
              </a:buClr>
              <a:buSzPts val="1000"/>
              <a:buNone/>
              <a:defRPr sz="1000">
                <a:solidFill>
                  <a:schemeClr val="dk2"/>
                </a:solidFill>
              </a:defRPr>
            </a:lvl9pPr>
          </a:lstStyle>
          <a:p/>
        </p:txBody>
      </p:sp>
      <p:sp>
        <p:nvSpPr>
          <p:cNvPr id="78" name="Google Shape;78;p10"/>
          <p:cNvSpPr txBox="1"/>
          <p:nvPr>
            <p:ph type="ctrTitle"/>
          </p:nvPr>
        </p:nvSpPr>
        <p:spPr>
          <a:xfrm flipH="1">
            <a:off x="4721600" y="507400"/>
            <a:ext cx="36732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79" name="Google Shape;79;p10"/>
          <p:cNvSpPr txBox="1"/>
          <p:nvPr>
            <p:ph idx="3" type="ctrTitle"/>
          </p:nvPr>
        </p:nvSpPr>
        <p:spPr>
          <a:xfrm>
            <a:off x="2229313" y="2712600"/>
            <a:ext cx="2300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ctr">
              <a:spcBef>
                <a:spcPts val="0"/>
              </a:spcBef>
              <a:spcAft>
                <a:spcPts val="0"/>
              </a:spcAft>
              <a:buClr>
                <a:schemeClr val="dk2"/>
              </a:buClr>
              <a:buSzPts val="2400"/>
              <a:buNone/>
              <a:defRPr sz="2400">
                <a:solidFill>
                  <a:schemeClr val="dk2"/>
                </a:solidFill>
              </a:defRPr>
            </a:lvl2pPr>
            <a:lvl3pPr lvl="2" rtl="0" algn="ctr">
              <a:spcBef>
                <a:spcPts val="0"/>
              </a:spcBef>
              <a:spcAft>
                <a:spcPts val="0"/>
              </a:spcAft>
              <a:buClr>
                <a:schemeClr val="dk2"/>
              </a:buClr>
              <a:buSzPts val="2400"/>
              <a:buNone/>
              <a:defRPr sz="2400">
                <a:solidFill>
                  <a:schemeClr val="dk2"/>
                </a:solidFill>
              </a:defRPr>
            </a:lvl3pPr>
            <a:lvl4pPr lvl="3" rtl="0" algn="ctr">
              <a:spcBef>
                <a:spcPts val="0"/>
              </a:spcBef>
              <a:spcAft>
                <a:spcPts val="0"/>
              </a:spcAft>
              <a:buClr>
                <a:schemeClr val="dk2"/>
              </a:buClr>
              <a:buSzPts val="2400"/>
              <a:buNone/>
              <a:defRPr sz="2400">
                <a:solidFill>
                  <a:schemeClr val="dk2"/>
                </a:solidFill>
              </a:defRPr>
            </a:lvl4pPr>
            <a:lvl5pPr lvl="4" rtl="0" algn="ctr">
              <a:spcBef>
                <a:spcPts val="0"/>
              </a:spcBef>
              <a:spcAft>
                <a:spcPts val="0"/>
              </a:spcAft>
              <a:buClr>
                <a:schemeClr val="dk2"/>
              </a:buClr>
              <a:buSzPts val="2400"/>
              <a:buNone/>
              <a:defRPr sz="2400">
                <a:solidFill>
                  <a:schemeClr val="dk2"/>
                </a:solidFill>
              </a:defRPr>
            </a:lvl5pPr>
            <a:lvl6pPr lvl="5" rtl="0" algn="ctr">
              <a:spcBef>
                <a:spcPts val="0"/>
              </a:spcBef>
              <a:spcAft>
                <a:spcPts val="0"/>
              </a:spcAft>
              <a:buClr>
                <a:schemeClr val="dk2"/>
              </a:buClr>
              <a:buSzPts val="2400"/>
              <a:buNone/>
              <a:defRPr sz="2400">
                <a:solidFill>
                  <a:schemeClr val="dk2"/>
                </a:solidFill>
              </a:defRPr>
            </a:lvl6pPr>
            <a:lvl7pPr lvl="6" rtl="0" algn="ctr">
              <a:spcBef>
                <a:spcPts val="0"/>
              </a:spcBef>
              <a:spcAft>
                <a:spcPts val="0"/>
              </a:spcAft>
              <a:buClr>
                <a:schemeClr val="dk2"/>
              </a:buClr>
              <a:buSzPts val="2400"/>
              <a:buNone/>
              <a:defRPr sz="2400">
                <a:solidFill>
                  <a:schemeClr val="dk2"/>
                </a:solidFill>
              </a:defRPr>
            </a:lvl7pPr>
            <a:lvl8pPr lvl="7" rtl="0" algn="ctr">
              <a:spcBef>
                <a:spcPts val="0"/>
              </a:spcBef>
              <a:spcAft>
                <a:spcPts val="0"/>
              </a:spcAft>
              <a:buClr>
                <a:schemeClr val="dk2"/>
              </a:buClr>
              <a:buSzPts val="2400"/>
              <a:buNone/>
              <a:defRPr sz="2400">
                <a:solidFill>
                  <a:schemeClr val="dk2"/>
                </a:solidFill>
              </a:defRPr>
            </a:lvl8pPr>
            <a:lvl9pPr lvl="8" rtl="0" algn="ctr">
              <a:spcBef>
                <a:spcPts val="0"/>
              </a:spcBef>
              <a:spcAft>
                <a:spcPts val="0"/>
              </a:spcAft>
              <a:buClr>
                <a:schemeClr val="dk2"/>
              </a:buClr>
              <a:buSzPts val="2400"/>
              <a:buNone/>
              <a:defRPr sz="2400">
                <a:solidFill>
                  <a:schemeClr val="dk2"/>
                </a:solidFill>
              </a:defRPr>
            </a:lvl9pPr>
          </a:lstStyle>
          <a:p/>
        </p:txBody>
      </p:sp>
      <p:sp>
        <p:nvSpPr>
          <p:cNvPr id="80" name="Google Shape;80;p10"/>
          <p:cNvSpPr txBox="1"/>
          <p:nvPr>
            <p:ph idx="4" type="ctrTitle"/>
          </p:nvPr>
        </p:nvSpPr>
        <p:spPr>
          <a:xfrm>
            <a:off x="4572000" y="2712600"/>
            <a:ext cx="2384700" cy="26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ctr">
              <a:spcBef>
                <a:spcPts val="0"/>
              </a:spcBef>
              <a:spcAft>
                <a:spcPts val="0"/>
              </a:spcAft>
              <a:buClr>
                <a:schemeClr val="dk2"/>
              </a:buClr>
              <a:buSzPts val="2400"/>
              <a:buNone/>
              <a:defRPr sz="2400">
                <a:solidFill>
                  <a:schemeClr val="dk2"/>
                </a:solidFill>
              </a:defRPr>
            </a:lvl2pPr>
            <a:lvl3pPr lvl="2" rtl="0" algn="ctr">
              <a:spcBef>
                <a:spcPts val="0"/>
              </a:spcBef>
              <a:spcAft>
                <a:spcPts val="0"/>
              </a:spcAft>
              <a:buClr>
                <a:schemeClr val="dk2"/>
              </a:buClr>
              <a:buSzPts val="2400"/>
              <a:buNone/>
              <a:defRPr sz="2400">
                <a:solidFill>
                  <a:schemeClr val="dk2"/>
                </a:solidFill>
              </a:defRPr>
            </a:lvl3pPr>
            <a:lvl4pPr lvl="3" rtl="0" algn="ctr">
              <a:spcBef>
                <a:spcPts val="0"/>
              </a:spcBef>
              <a:spcAft>
                <a:spcPts val="0"/>
              </a:spcAft>
              <a:buClr>
                <a:schemeClr val="dk2"/>
              </a:buClr>
              <a:buSzPts val="2400"/>
              <a:buNone/>
              <a:defRPr sz="2400">
                <a:solidFill>
                  <a:schemeClr val="dk2"/>
                </a:solidFill>
              </a:defRPr>
            </a:lvl4pPr>
            <a:lvl5pPr lvl="4" rtl="0" algn="ctr">
              <a:spcBef>
                <a:spcPts val="0"/>
              </a:spcBef>
              <a:spcAft>
                <a:spcPts val="0"/>
              </a:spcAft>
              <a:buClr>
                <a:schemeClr val="dk2"/>
              </a:buClr>
              <a:buSzPts val="2400"/>
              <a:buNone/>
              <a:defRPr sz="2400">
                <a:solidFill>
                  <a:schemeClr val="dk2"/>
                </a:solidFill>
              </a:defRPr>
            </a:lvl5pPr>
            <a:lvl6pPr lvl="5" rtl="0" algn="ctr">
              <a:spcBef>
                <a:spcPts val="0"/>
              </a:spcBef>
              <a:spcAft>
                <a:spcPts val="0"/>
              </a:spcAft>
              <a:buClr>
                <a:schemeClr val="dk2"/>
              </a:buClr>
              <a:buSzPts val="2400"/>
              <a:buNone/>
              <a:defRPr sz="2400">
                <a:solidFill>
                  <a:schemeClr val="dk2"/>
                </a:solidFill>
              </a:defRPr>
            </a:lvl6pPr>
            <a:lvl7pPr lvl="6" rtl="0" algn="ctr">
              <a:spcBef>
                <a:spcPts val="0"/>
              </a:spcBef>
              <a:spcAft>
                <a:spcPts val="0"/>
              </a:spcAft>
              <a:buClr>
                <a:schemeClr val="dk2"/>
              </a:buClr>
              <a:buSzPts val="2400"/>
              <a:buNone/>
              <a:defRPr sz="2400">
                <a:solidFill>
                  <a:schemeClr val="dk2"/>
                </a:solidFill>
              </a:defRPr>
            </a:lvl7pPr>
            <a:lvl8pPr lvl="7" rtl="0" algn="ctr">
              <a:spcBef>
                <a:spcPts val="0"/>
              </a:spcBef>
              <a:spcAft>
                <a:spcPts val="0"/>
              </a:spcAft>
              <a:buClr>
                <a:schemeClr val="dk2"/>
              </a:buClr>
              <a:buSzPts val="2400"/>
              <a:buNone/>
              <a:defRPr sz="2400">
                <a:solidFill>
                  <a:schemeClr val="dk2"/>
                </a:solidFill>
              </a:defRPr>
            </a:lvl8pPr>
            <a:lvl9pPr lvl="8" rtl="0" algn="ctr">
              <a:spcBef>
                <a:spcPts val="0"/>
              </a:spcBef>
              <a:spcAft>
                <a:spcPts val="0"/>
              </a:spcAft>
              <a:buClr>
                <a:schemeClr val="dk2"/>
              </a:buClr>
              <a:buSzPts val="2400"/>
              <a:buNone/>
              <a:defRPr sz="2400">
                <a:solidFill>
                  <a:schemeClr val="dk2"/>
                </a:solidFill>
              </a:defRPr>
            </a:lvl9pPr>
          </a:lstStyle>
          <a:p/>
        </p:txBody>
      </p:sp>
      <p:pic>
        <p:nvPicPr>
          <p:cNvPr id="81" name="Google Shape;81;p10"/>
          <p:cNvPicPr preferRelativeResize="0"/>
          <p:nvPr/>
        </p:nvPicPr>
        <p:blipFill rotWithShape="1">
          <a:blip r:embed="rId2">
            <a:alphaModFix/>
          </a:blip>
          <a:srcRect b="1479" l="5517" r="39802" t="7179"/>
          <a:stretch/>
        </p:blipFill>
        <p:spPr>
          <a:xfrm>
            <a:off x="-100" y="1"/>
            <a:ext cx="2218277" cy="2084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E5B2CA"/>
            </a:gs>
            <a:gs pos="100000">
              <a:srgbClr val="613FB8"/>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Condensed Light"/>
              <a:buChar char="●"/>
              <a:defRPr sz="1800">
                <a:solidFill>
                  <a:srgbClr val="FFFFFF"/>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rgbClr val="FFFFFF"/>
              </a:buClr>
              <a:buSzPts val="1400"/>
              <a:buFont typeface="Roboto Condensed Light"/>
              <a:buChar char="■"/>
              <a:defRPr>
                <a:solidFill>
                  <a:srgbClr val="FFFFFF"/>
                </a:solidFill>
                <a:latin typeface="Roboto Condensed Light"/>
                <a:ea typeface="Roboto Condensed Light"/>
                <a:cs typeface="Roboto Condensed Light"/>
                <a:sym typeface="Roboto Condensed Light"/>
              </a:defRPr>
            </a:lvl9pPr>
          </a:lstStyle>
          <a:p/>
        </p:txBody>
      </p:sp>
      <p:pic>
        <p:nvPicPr>
          <p:cNvPr id="8" name="Google Shape;8;p1"/>
          <p:cNvPicPr preferRelativeResize="0"/>
          <p:nvPr/>
        </p:nvPicPr>
        <p:blipFill>
          <a:blip r:embed="rId1">
            <a:alphaModFix/>
          </a:blip>
          <a:stretch>
            <a:fillRect/>
          </a:stretch>
        </p:blipFill>
        <p:spPr>
          <a:xfrm>
            <a:off x="623438" y="0"/>
            <a:ext cx="7897132"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109" name="Shape 109"/>
        <p:cNvGrpSpPr/>
        <p:nvPr/>
      </p:nvGrpSpPr>
      <p:grpSpPr>
        <a:xfrm>
          <a:off x="0" y="0"/>
          <a:ext cx="0" cy="0"/>
          <a:chOff x="0" y="0"/>
          <a:chExt cx="0" cy="0"/>
        </a:xfrm>
      </p:grpSpPr>
      <p:sp>
        <p:nvSpPr>
          <p:cNvPr id="110" name="Google Shape;110;p16"/>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SPOTIFY VS. YOUTUBE</a:t>
            </a:r>
            <a:endParaRPr/>
          </a:p>
        </p:txBody>
      </p:sp>
      <p:pic>
        <p:nvPicPr>
          <p:cNvPr id="111" name="Google Shape;111;p16"/>
          <p:cNvPicPr preferRelativeResize="0"/>
          <p:nvPr/>
        </p:nvPicPr>
        <p:blipFill>
          <a:blip r:embed="rId3">
            <a:alphaModFix/>
          </a:blip>
          <a:stretch>
            <a:fillRect/>
          </a:stretch>
        </p:blipFill>
        <p:spPr>
          <a:xfrm rot="-900006">
            <a:off x="1195242" y="691617"/>
            <a:ext cx="1864693" cy="1864693"/>
          </a:xfrm>
          <a:prstGeom prst="rect">
            <a:avLst/>
          </a:prstGeom>
          <a:noFill/>
          <a:ln>
            <a:noFill/>
          </a:ln>
        </p:spPr>
      </p:pic>
      <p:pic>
        <p:nvPicPr>
          <p:cNvPr id="112" name="Google Shape;112;p16"/>
          <p:cNvPicPr preferRelativeResize="0"/>
          <p:nvPr/>
        </p:nvPicPr>
        <p:blipFill>
          <a:blip r:embed="rId4">
            <a:alphaModFix/>
          </a:blip>
          <a:stretch>
            <a:fillRect/>
          </a:stretch>
        </p:blipFill>
        <p:spPr>
          <a:xfrm rot="1800000">
            <a:off x="6161727" y="230126"/>
            <a:ext cx="2787676" cy="2787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170" name="Shape 170"/>
        <p:cNvGrpSpPr/>
        <p:nvPr/>
      </p:nvGrpSpPr>
      <p:grpSpPr>
        <a:xfrm>
          <a:off x="0" y="0"/>
          <a:ext cx="0" cy="0"/>
          <a:chOff x="0" y="0"/>
          <a:chExt cx="0" cy="0"/>
        </a:xfrm>
      </p:grpSpPr>
      <p:sp>
        <p:nvSpPr>
          <p:cNvPr id="171" name="Google Shape;171;p25"/>
          <p:cNvSpPr txBox="1"/>
          <p:nvPr>
            <p:ph type="ctrTitle"/>
          </p:nvPr>
        </p:nvSpPr>
        <p:spPr>
          <a:xfrm flipH="1">
            <a:off x="749100" y="456850"/>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Understanding Success</a:t>
            </a:r>
            <a:endParaRPr/>
          </a:p>
          <a:p>
            <a:pPr indent="0" lvl="0" marL="0" rtl="0" algn="l">
              <a:spcBef>
                <a:spcPts val="0"/>
              </a:spcBef>
              <a:spcAft>
                <a:spcPts val="0"/>
              </a:spcAft>
              <a:buNone/>
            </a:pPr>
            <a:r>
              <a:t/>
            </a:r>
            <a:endParaRPr/>
          </a:p>
        </p:txBody>
      </p:sp>
      <p:sp>
        <p:nvSpPr>
          <p:cNvPr id="172" name="Google Shape;172;p25"/>
          <p:cNvSpPr txBox="1"/>
          <p:nvPr/>
        </p:nvSpPr>
        <p:spPr>
          <a:xfrm>
            <a:off x="1120925" y="1980300"/>
            <a:ext cx="1946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2"/>
                </a:solidFill>
                <a:latin typeface="Roboto Condensed"/>
                <a:ea typeface="Roboto Condensed"/>
                <a:cs typeface="Roboto Condensed"/>
                <a:sym typeface="Roboto Condensed"/>
              </a:rPr>
              <a:t>Spotify Streams</a:t>
            </a:r>
            <a:endParaRPr sz="2100"/>
          </a:p>
        </p:txBody>
      </p:sp>
      <p:sp>
        <p:nvSpPr>
          <p:cNvPr id="173" name="Google Shape;173;p25"/>
          <p:cNvSpPr txBox="1"/>
          <p:nvPr/>
        </p:nvSpPr>
        <p:spPr>
          <a:xfrm>
            <a:off x="3842325" y="1980300"/>
            <a:ext cx="1946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2"/>
                </a:solidFill>
                <a:latin typeface="Roboto Condensed"/>
                <a:ea typeface="Roboto Condensed"/>
                <a:cs typeface="Roboto Condensed"/>
                <a:sym typeface="Roboto Condensed"/>
              </a:rPr>
              <a:t>YouTube Views</a:t>
            </a:r>
            <a:endParaRPr sz="2100"/>
          </a:p>
        </p:txBody>
      </p:sp>
      <p:sp>
        <p:nvSpPr>
          <p:cNvPr id="174" name="Google Shape;174;p25"/>
          <p:cNvSpPr txBox="1"/>
          <p:nvPr/>
        </p:nvSpPr>
        <p:spPr>
          <a:xfrm>
            <a:off x="3264175" y="1980300"/>
            <a:ext cx="38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2"/>
                </a:solidFill>
                <a:latin typeface="Roboto Condensed"/>
                <a:ea typeface="Roboto Condensed"/>
                <a:cs typeface="Roboto Condensed"/>
                <a:sym typeface="Roboto Condensed"/>
              </a:rPr>
              <a:t>+</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178" name="Shape 178"/>
        <p:cNvGrpSpPr/>
        <p:nvPr/>
      </p:nvGrpSpPr>
      <p:grpSpPr>
        <a:xfrm>
          <a:off x="0" y="0"/>
          <a:ext cx="0" cy="0"/>
          <a:chOff x="0" y="0"/>
          <a:chExt cx="0" cy="0"/>
        </a:xfrm>
      </p:grpSpPr>
      <p:sp>
        <p:nvSpPr>
          <p:cNvPr id="179" name="Google Shape;179;p26"/>
          <p:cNvSpPr txBox="1"/>
          <p:nvPr>
            <p:ph type="ctrTitle"/>
          </p:nvPr>
        </p:nvSpPr>
        <p:spPr>
          <a:xfrm flipH="1">
            <a:off x="749100" y="456850"/>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Understanding Success</a:t>
            </a:r>
            <a:endParaRPr/>
          </a:p>
          <a:p>
            <a:pPr indent="0" lvl="0" marL="0" rtl="0" algn="l">
              <a:spcBef>
                <a:spcPts val="0"/>
              </a:spcBef>
              <a:spcAft>
                <a:spcPts val="0"/>
              </a:spcAft>
              <a:buNone/>
            </a:pPr>
            <a:r>
              <a:t/>
            </a:r>
            <a:endParaRPr/>
          </a:p>
        </p:txBody>
      </p:sp>
      <p:sp>
        <p:nvSpPr>
          <p:cNvPr id="180" name="Google Shape;180;p26"/>
          <p:cNvSpPr txBox="1"/>
          <p:nvPr/>
        </p:nvSpPr>
        <p:spPr>
          <a:xfrm>
            <a:off x="1120925" y="1980300"/>
            <a:ext cx="1946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2"/>
                </a:solidFill>
                <a:latin typeface="Roboto Condensed"/>
                <a:ea typeface="Roboto Condensed"/>
                <a:cs typeface="Roboto Condensed"/>
                <a:sym typeface="Roboto Condensed"/>
              </a:rPr>
              <a:t>Spotify Streams</a:t>
            </a:r>
            <a:endParaRPr sz="2100"/>
          </a:p>
        </p:txBody>
      </p:sp>
      <p:sp>
        <p:nvSpPr>
          <p:cNvPr id="181" name="Google Shape;181;p26"/>
          <p:cNvSpPr txBox="1"/>
          <p:nvPr/>
        </p:nvSpPr>
        <p:spPr>
          <a:xfrm>
            <a:off x="3842325" y="1980300"/>
            <a:ext cx="1946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2"/>
                </a:solidFill>
                <a:latin typeface="Roboto Condensed"/>
                <a:ea typeface="Roboto Condensed"/>
                <a:cs typeface="Roboto Condensed"/>
                <a:sym typeface="Roboto Condensed"/>
              </a:rPr>
              <a:t>YouTube Views</a:t>
            </a:r>
            <a:endParaRPr sz="2100"/>
          </a:p>
        </p:txBody>
      </p:sp>
      <p:sp>
        <p:nvSpPr>
          <p:cNvPr id="182" name="Google Shape;182;p26"/>
          <p:cNvSpPr txBox="1"/>
          <p:nvPr/>
        </p:nvSpPr>
        <p:spPr>
          <a:xfrm>
            <a:off x="3264175" y="1980300"/>
            <a:ext cx="38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2"/>
                </a:solidFill>
                <a:latin typeface="Roboto Condensed"/>
                <a:ea typeface="Roboto Condensed"/>
                <a:cs typeface="Roboto Condensed"/>
                <a:sym typeface="Roboto Condensed"/>
              </a:rPr>
              <a:t>+</a:t>
            </a:r>
            <a:endParaRPr sz="2100"/>
          </a:p>
        </p:txBody>
      </p:sp>
      <p:sp>
        <p:nvSpPr>
          <p:cNvPr id="183" name="Google Shape;183;p26"/>
          <p:cNvSpPr txBox="1"/>
          <p:nvPr/>
        </p:nvSpPr>
        <p:spPr>
          <a:xfrm>
            <a:off x="5785425" y="1980300"/>
            <a:ext cx="3406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2"/>
                </a:solidFill>
                <a:latin typeface="Roboto Condensed"/>
                <a:ea typeface="Roboto Condensed"/>
                <a:cs typeface="Roboto Condensed"/>
                <a:sym typeface="Roboto Condensed"/>
              </a:rPr>
              <a:t>=    Overall Success/Rank</a:t>
            </a:r>
            <a:endParaRPr sz="2100"/>
          </a:p>
        </p:txBody>
      </p:sp>
      <p:pic>
        <p:nvPicPr>
          <p:cNvPr id="184" name="Google Shape;184;p26"/>
          <p:cNvPicPr preferRelativeResize="0"/>
          <p:nvPr/>
        </p:nvPicPr>
        <p:blipFill>
          <a:blip r:embed="rId3">
            <a:alphaModFix/>
          </a:blip>
          <a:stretch>
            <a:fillRect/>
          </a:stretch>
        </p:blipFill>
        <p:spPr>
          <a:xfrm>
            <a:off x="152400" y="2640600"/>
            <a:ext cx="8839200" cy="1919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188" name="Shape 188"/>
        <p:cNvGrpSpPr/>
        <p:nvPr/>
      </p:nvGrpSpPr>
      <p:grpSpPr>
        <a:xfrm>
          <a:off x="0" y="0"/>
          <a:ext cx="0" cy="0"/>
          <a:chOff x="0" y="0"/>
          <a:chExt cx="0" cy="0"/>
        </a:xfrm>
      </p:grpSpPr>
      <p:sp>
        <p:nvSpPr>
          <p:cNvPr id="189" name="Google Shape;189;p27"/>
          <p:cNvSpPr txBox="1"/>
          <p:nvPr>
            <p:ph type="ctrTitle"/>
          </p:nvPr>
        </p:nvSpPr>
        <p:spPr>
          <a:xfrm flipH="1">
            <a:off x="749100" y="2722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Cleaning The Data</a:t>
            </a:r>
            <a:endParaRPr/>
          </a:p>
        </p:txBody>
      </p:sp>
      <p:pic>
        <p:nvPicPr>
          <p:cNvPr id="190" name="Google Shape;190;p27"/>
          <p:cNvPicPr preferRelativeResize="0"/>
          <p:nvPr/>
        </p:nvPicPr>
        <p:blipFill>
          <a:blip r:embed="rId3">
            <a:alphaModFix/>
          </a:blip>
          <a:stretch>
            <a:fillRect/>
          </a:stretch>
        </p:blipFill>
        <p:spPr>
          <a:xfrm>
            <a:off x="7307350" y="1090600"/>
            <a:ext cx="1696525" cy="1497775"/>
          </a:xfrm>
          <a:prstGeom prst="rect">
            <a:avLst/>
          </a:prstGeom>
          <a:noFill/>
          <a:ln>
            <a:noFill/>
          </a:ln>
        </p:spPr>
      </p:pic>
      <p:pic>
        <p:nvPicPr>
          <p:cNvPr id="191" name="Google Shape;191;p27"/>
          <p:cNvPicPr preferRelativeResize="0"/>
          <p:nvPr/>
        </p:nvPicPr>
        <p:blipFill>
          <a:blip r:embed="rId4">
            <a:alphaModFix/>
          </a:blip>
          <a:stretch>
            <a:fillRect/>
          </a:stretch>
        </p:blipFill>
        <p:spPr>
          <a:xfrm>
            <a:off x="3535425" y="1171325"/>
            <a:ext cx="1896473" cy="1423400"/>
          </a:xfrm>
          <a:prstGeom prst="rect">
            <a:avLst/>
          </a:prstGeom>
          <a:noFill/>
          <a:ln>
            <a:noFill/>
          </a:ln>
        </p:spPr>
      </p:pic>
      <p:pic>
        <p:nvPicPr>
          <p:cNvPr id="192" name="Google Shape;192;p27"/>
          <p:cNvPicPr preferRelativeResize="0"/>
          <p:nvPr/>
        </p:nvPicPr>
        <p:blipFill>
          <a:blip r:embed="rId5">
            <a:alphaModFix/>
          </a:blip>
          <a:stretch>
            <a:fillRect/>
          </a:stretch>
        </p:blipFill>
        <p:spPr>
          <a:xfrm>
            <a:off x="438150" y="2696150"/>
            <a:ext cx="1619374" cy="2177300"/>
          </a:xfrm>
          <a:prstGeom prst="rect">
            <a:avLst/>
          </a:prstGeom>
          <a:noFill/>
          <a:ln>
            <a:noFill/>
          </a:ln>
        </p:spPr>
      </p:pic>
      <p:pic>
        <p:nvPicPr>
          <p:cNvPr id="193" name="Google Shape;193;p27"/>
          <p:cNvPicPr preferRelativeResize="0"/>
          <p:nvPr/>
        </p:nvPicPr>
        <p:blipFill>
          <a:blip r:embed="rId6">
            <a:alphaModFix/>
          </a:blip>
          <a:stretch>
            <a:fillRect/>
          </a:stretch>
        </p:blipFill>
        <p:spPr>
          <a:xfrm>
            <a:off x="3535425" y="2696151"/>
            <a:ext cx="5493123" cy="231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197" name="Shape 197"/>
        <p:cNvGrpSpPr/>
        <p:nvPr/>
      </p:nvGrpSpPr>
      <p:grpSpPr>
        <a:xfrm>
          <a:off x="0" y="0"/>
          <a:ext cx="0" cy="0"/>
          <a:chOff x="0" y="0"/>
          <a:chExt cx="0" cy="0"/>
        </a:xfrm>
      </p:grpSpPr>
      <p:sp>
        <p:nvSpPr>
          <p:cNvPr id="198" name="Google Shape;198;p28"/>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Streams vs. Views</a:t>
            </a:r>
            <a:endParaRPr/>
          </a:p>
        </p:txBody>
      </p:sp>
      <p:sp>
        <p:nvSpPr>
          <p:cNvPr id="199" name="Google Shape;199;p28"/>
          <p:cNvSpPr txBox="1"/>
          <p:nvPr/>
        </p:nvSpPr>
        <p:spPr>
          <a:xfrm>
            <a:off x="824975" y="2403600"/>
            <a:ext cx="2499000" cy="10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latin typeface="Roboto Condensed"/>
                <a:ea typeface="Roboto Condensed"/>
                <a:cs typeface="Roboto Condensed"/>
                <a:sym typeface="Roboto Condensed"/>
              </a:rPr>
              <a:t>Which 2 Songs Made it on the Top 20 for Spotify and YouTube?</a:t>
            </a:r>
            <a:endParaRPr b="1" sz="1800">
              <a:solidFill>
                <a:schemeClr val="dk2"/>
              </a:solidFill>
              <a:latin typeface="Roboto Condensed"/>
              <a:ea typeface="Roboto Condensed"/>
              <a:cs typeface="Roboto Condensed"/>
              <a:sym typeface="Roboto Condensed"/>
            </a:endParaRPr>
          </a:p>
        </p:txBody>
      </p:sp>
      <p:sp>
        <p:nvSpPr>
          <p:cNvPr id="200" name="Google Shape;200;p28"/>
          <p:cNvSpPr txBox="1"/>
          <p:nvPr/>
        </p:nvSpPr>
        <p:spPr>
          <a:xfrm>
            <a:off x="824975" y="1171325"/>
            <a:ext cx="3279900" cy="10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2"/>
                </a:solidFill>
                <a:latin typeface="Roboto Condensed"/>
                <a:ea typeface="Roboto Condensed"/>
                <a:cs typeface="Roboto Condensed"/>
                <a:sym typeface="Roboto Condensed"/>
              </a:rPr>
              <a:t>Top 20 Songs for Combined Views and Streams</a:t>
            </a:r>
            <a:endParaRPr b="1" sz="1800">
              <a:solidFill>
                <a:schemeClr val="dk2"/>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a:solidFill>
                <a:schemeClr val="dk2"/>
              </a:solidFill>
              <a:latin typeface="Roboto Condensed"/>
              <a:ea typeface="Roboto Condensed"/>
              <a:cs typeface="Roboto Condensed"/>
              <a:sym typeface="Roboto Condensed"/>
            </a:endParaRPr>
          </a:p>
        </p:txBody>
      </p:sp>
      <p:pic>
        <p:nvPicPr>
          <p:cNvPr id="201" name="Google Shape;201;p28"/>
          <p:cNvPicPr preferRelativeResize="0"/>
          <p:nvPr/>
        </p:nvPicPr>
        <p:blipFill>
          <a:blip r:embed="rId3">
            <a:alphaModFix/>
          </a:blip>
          <a:stretch>
            <a:fillRect/>
          </a:stretch>
        </p:blipFill>
        <p:spPr>
          <a:xfrm>
            <a:off x="5585075" y="500825"/>
            <a:ext cx="2990774" cy="4422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205" name="Shape 205"/>
        <p:cNvGrpSpPr/>
        <p:nvPr/>
      </p:nvGrpSpPr>
      <p:grpSpPr>
        <a:xfrm>
          <a:off x="0" y="0"/>
          <a:ext cx="0" cy="0"/>
          <a:chOff x="0" y="0"/>
          <a:chExt cx="0" cy="0"/>
        </a:xfrm>
      </p:grpSpPr>
      <p:sp>
        <p:nvSpPr>
          <p:cNvPr id="206" name="Google Shape;206;p29"/>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Streams vs. Views</a:t>
            </a:r>
            <a:endParaRPr/>
          </a:p>
        </p:txBody>
      </p:sp>
      <p:sp>
        <p:nvSpPr>
          <p:cNvPr id="207" name="Google Shape;207;p29"/>
          <p:cNvSpPr txBox="1"/>
          <p:nvPr/>
        </p:nvSpPr>
        <p:spPr>
          <a:xfrm>
            <a:off x="833150" y="3435750"/>
            <a:ext cx="2145300" cy="10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2"/>
                </a:solidFill>
                <a:latin typeface="Roboto Condensed"/>
                <a:ea typeface="Roboto Condensed"/>
                <a:cs typeface="Roboto Condensed"/>
                <a:sym typeface="Roboto Condensed"/>
              </a:rPr>
              <a:t>Only Artist In Top 20 on YouTube and Spotify:</a:t>
            </a:r>
            <a:endParaRPr b="1">
              <a:solidFill>
                <a:schemeClr val="dk2"/>
              </a:solidFill>
              <a:latin typeface="Roboto Condensed"/>
              <a:ea typeface="Roboto Condensed"/>
              <a:cs typeface="Roboto Condensed"/>
              <a:sym typeface="Roboto Condensed"/>
            </a:endParaRPr>
          </a:p>
          <a:p>
            <a:pPr indent="0" lvl="0" marL="0" rtl="0" algn="l">
              <a:spcBef>
                <a:spcPts val="0"/>
              </a:spcBef>
              <a:spcAft>
                <a:spcPts val="0"/>
              </a:spcAft>
              <a:buNone/>
            </a:pPr>
            <a:r>
              <a:rPr b="1" lang="es">
                <a:solidFill>
                  <a:schemeClr val="dk2"/>
                </a:solidFill>
                <a:latin typeface="Roboto Condensed"/>
                <a:ea typeface="Roboto Condensed"/>
                <a:cs typeface="Roboto Condensed"/>
                <a:sym typeface="Roboto Condensed"/>
              </a:rPr>
              <a:t>Ed Sheeran</a:t>
            </a:r>
            <a:endParaRPr b="1">
              <a:solidFill>
                <a:schemeClr val="dk2"/>
              </a:solidFill>
              <a:latin typeface="Roboto Condensed"/>
              <a:ea typeface="Roboto Condensed"/>
              <a:cs typeface="Roboto Condensed"/>
              <a:sym typeface="Roboto Condensed"/>
            </a:endParaRPr>
          </a:p>
          <a:p>
            <a:pPr indent="0" lvl="0" marL="0" rtl="0" algn="l">
              <a:spcBef>
                <a:spcPts val="0"/>
              </a:spcBef>
              <a:spcAft>
                <a:spcPts val="0"/>
              </a:spcAft>
              <a:buNone/>
            </a:pPr>
            <a:r>
              <a:rPr b="1" lang="es">
                <a:solidFill>
                  <a:schemeClr val="dk2"/>
                </a:solidFill>
                <a:latin typeface="Roboto Condensed"/>
                <a:ea typeface="Roboto Condensed"/>
                <a:cs typeface="Roboto Condensed"/>
                <a:sym typeface="Roboto Condensed"/>
              </a:rPr>
              <a:t>Shape of You</a:t>
            </a:r>
            <a:endParaRPr b="1">
              <a:solidFill>
                <a:schemeClr val="dk2"/>
              </a:solidFill>
              <a:latin typeface="Roboto Condensed"/>
              <a:ea typeface="Roboto Condensed"/>
              <a:cs typeface="Roboto Condensed"/>
              <a:sym typeface="Roboto Condensed"/>
            </a:endParaRPr>
          </a:p>
          <a:p>
            <a:pPr indent="0" lvl="0" marL="0" rtl="0" algn="l">
              <a:spcBef>
                <a:spcPts val="0"/>
              </a:spcBef>
              <a:spcAft>
                <a:spcPts val="0"/>
              </a:spcAft>
              <a:buNone/>
            </a:pPr>
            <a:r>
              <a:rPr b="1" lang="es">
                <a:solidFill>
                  <a:schemeClr val="dk2"/>
                </a:solidFill>
                <a:latin typeface="Roboto Condensed"/>
                <a:ea typeface="Roboto Condensed"/>
                <a:cs typeface="Roboto Condensed"/>
                <a:sym typeface="Roboto Condensed"/>
              </a:rPr>
              <a:t>Thinking Out Loud</a:t>
            </a:r>
            <a:endParaRPr b="1">
              <a:solidFill>
                <a:schemeClr val="dk2"/>
              </a:solidFill>
              <a:latin typeface="Roboto Condensed"/>
              <a:ea typeface="Roboto Condensed"/>
              <a:cs typeface="Roboto Condensed"/>
              <a:sym typeface="Roboto Condensed"/>
            </a:endParaRPr>
          </a:p>
        </p:txBody>
      </p:sp>
      <p:pic>
        <p:nvPicPr>
          <p:cNvPr id="208" name="Google Shape;208;p29"/>
          <p:cNvPicPr preferRelativeResize="0"/>
          <p:nvPr/>
        </p:nvPicPr>
        <p:blipFill>
          <a:blip r:embed="rId3">
            <a:alphaModFix/>
          </a:blip>
          <a:stretch>
            <a:fillRect/>
          </a:stretch>
        </p:blipFill>
        <p:spPr>
          <a:xfrm>
            <a:off x="5172850" y="1289000"/>
            <a:ext cx="3803072" cy="3667376"/>
          </a:xfrm>
          <a:prstGeom prst="rect">
            <a:avLst/>
          </a:prstGeom>
          <a:noFill/>
          <a:ln>
            <a:noFill/>
          </a:ln>
        </p:spPr>
      </p:pic>
      <p:pic>
        <p:nvPicPr>
          <p:cNvPr id="209" name="Google Shape;209;p29"/>
          <p:cNvPicPr preferRelativeResize="0"/>
          <p:nvPr/>
        </p:nvPicPr>
        <p:blipFill>
          <a:blip r:embed="rId4">
            <a:alphaModFix/>
          </a:blip>
          <a:stretch>
            <a:fillRect/>
          </a:stretch>
        </p:blipFill>
        <p:spPr>
          <a:xfrm>
            <a:off x="918425" y="1371200"/>
            <a:ext cx="1864674" cy="1864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213" name="Shape 213"/>
        <p:cNvGrpSpPr/>
        <p:nvPr/>
      </p:nvGrpSpPr>
      <p:grpSpPr>
        <a:xfrm>
          <a:off x="0" y="0"/>
          <a:ext cx="0" cy="0"/>
          <a:chOff x="0" y="0"/>
          <a:chExt cx="0" cy="0"/>
        </a:xfrm>
      </p:grpSpPr>
      <p:sp>
        <p:nvSpPr>
          <p:cNvPr id="214" name="Google Shape;214;p30"/>
          <p:cNvSpPr txBox="1"/>
          <p:nvPr>
            <p:ph type="ctrTitle"/>
          </p:nvPr>
        </p:nvSpPr>
        <p:spPr>
          <a:xfrm flipH="1">
            <a:off x="749100" y="456850"/>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Correlation of</a:t>
            </a:r>
            <a:endParaRPr/>
          </a:p>
          <a:p>
            <a:pPr indent="0" lvl="0" marL="0" rtl="0" algn="l">
              <a:spcBef>
                <a:spcPts val="0"/>
              </a:spcBef>
              <a:spcAft>
                <a:spcPts val="0"/>
              </a:spcAft>
              <a:buNone/>
            </a:pPr>
            <a:r>
              <a:rPr lang="es"/>
              <a:t>Streams and Views</a:t>
            </a:r>
            <a:endParaRPr/>
          </a:p>
        </p:txBody>
      </p:sp>
      <p:pic>
        <p:nvPicPr>
          <p:cNvPr id="215" name="Google Shape;215;p30"/>
          <p:cNvPicPr preferRelativeResize="0"/>
          <p:nvPr/>
        </p:nvPicPr>
        <p:blipFill>
          <a:blip r:embed="rId3">
            <a:alphaModFix/>
          </a:blip>
          <a:stretch>
            <a:fillRect/>
          </a:stretch>
        </p:blipFill>
        <p:spPr>
          <a:xfrm>
            <a:off x="525575" y="3233371"/>
            <a:ext cx="3767425" cy="1440479"/>
          </a:xfrm>
          <a:prstGeom prst="rect">
            <a:avLst/>
          </a:prstGeom>
          <a:noFill/>
          <a:ln>
            <a:noFill/>
          </a:ln>
        </p:spPr>
      </p:pic>
      <p:pic>
        <p:nvPicPr>
          <p:cNvPr id="216" name="Google Shape;216;p30"/>
          <p:cNvPicPr preferRelativeResize="0"/>
          <p:nvPr/>
        </p:nvPicPr>
        <p:blipFill>
          <a:blip r:embed="rId4">
            <a:alphaModFix/>
          </a:blip>
          <a:stretch>
            <a:fillRect/>
          </a:stretch>
        </p:blipFill>
        <p:spPr>
          <a:xfrm>
            <a:off x="4761350" y="3182799"/>
            <a:ext cx="3767426" cy="1440475"/>
          </a:xfrm>
          <a:prstGeom prst="rect">
            <a:avLst/>
          </a:prstGeom>
          <a:noFill/>
          <a:ln>
            <a:noFill/>
          </a:ln>
        </p:spPr>
      </p:pic>
      <p:sp>
        <p:nvSpPr>
          <p:cNvPr id="217" name="Google Shape;217;p30"/>
          <p:cNvSpPr txBox="1"/>
          <p:nvPr/>
        </p:nvSpPr>
        <p:spPr>
          <a:xfrm>
            <a:off x="4806225" y="2620688"/>
            <a:ext cx="367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2"/>
                </a:solidFill>
                <a:latin typeface="Roboto Condensed"/>
                <a:ea typeface="Roboto Condensed"/>
                <a:cs typeface="Roboto Condensed"/>
                <a:sym typeface="Roboto Condensed"/>
              </a:rPr>
              <a:t>Top 5 Spotify Songs</a:t>
            </a:r>
            <a:endParaRPr sz="1600"/>
          </a:p>
        </p:txBody>
      </p:sp>
      <p:sp>
        <p:nvSpPr>
          <p:cNvPr id="218" name="Google Shape;218;p30"/>
          <p:cNvSpPr txBox="1"/>
          <p:nvPr/>
        </p:nvSpPr>
        <p:spPr>
          <a:xfrm>
            <a:off x="749100" y="2620688"/>
            <a:ext cx="367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2"/>
                </a:solidFill>
                <a:latin typeface="Roboto Condensed"/>
                <a:ea typeface="Roboto Condensed"/>
                <a:cs typeface="Roboto Condensed"/>
                <a:sym typeface="Roboto Condensed"/>
              </a:rPr>
              <a:t>Top 5 YouTube Songs</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222" name="Shape 222"/>
        <p:cNvGrpSpPr/>
        <p:nvPr/>
      </p:nvGrpSpPr>
      <p:grpSpPr>
        <a:xfrm>
          <a:off x="0" y="0"/>
          <a:ext cx="0" cy="0"/>
          <a:chOff x="0" y="0"/>
          <a:chExt cx="0" cy="0"/>
        </a:xfrm>
      </p:grpSpPr>
      <p:sp>
        <p:nvSpPr>
          <p:cNvPr id="223" name="Google Shape;223;p31"/>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Linear Regression</a:t>
            </a:r>
            <a:endParaRPr/>
          </a:p>
        </p:txBody>
      </p:sp>
      <p:sp>
        <p:nvSpPr>
          <p:cNvPr id="224" name="Google Shape;224;p31"/>
          <p:cNvSpPr txBox="1"/>
          <p:nvPr/>
        </p:nvSpPr>
        <p:spPr>
          <a:xfrm>
            <a:off x="824975" y="1674000"/>
            <a:ext cx="3195600" cy="17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dk2"/>
                </a:solidFill>
                <a:latin typeface="Roboto Condensed"/>
                <a:ea typeface="Roboto Condensed"/>
                <a:cs typeface="Roboto Condensed"/>
                <a:sym typeface="Roboto Condensed"/>
              </a:rPr>
              <a:t>Streams and views may be a little correlated with the slope of the trend but has a lower r-value so not heavily</a:t>
            </a:r>
            <a:endParaRPr b="1" sz="1600">
              <a:solidFill>
                <a:schemeClr val="dk2"/>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600">
              <a:solidFill>
                <a:schemeClr val="dk2"/>
              </a:solidFill>
              <a:latin typeface="Roboto Condensed"/>
              <a:ea typeface="Roboto Condensed"/>
              <a:cs typeface="Roboto Condensed"/>
              <a:sym typeface="Roboto Condensed"/>
            </a:endParaRPr>
          </a:p>
          <a:p>
            <a:pPr indent="0" lvl="0" marL="0" rtl="0" algn="l">
              <a:spcBef>
                <a:spcPts val="0"/>
              </a:spcBef>
              <a:spcAft>
                <a:spcPts val="0"/>
              </a:spcAft>
              <a:buNone/>
            </a:pPr>
            <a:r>
              <a:rPr b="1" lang="es" sz="1600">
                <a:solidFill>
                  <a:schemeClr val="dk2"/>
                </a:solidFill>
                <a:latin typeface="Roboto Condensed"/>
                <a:ea typeface="Roboto Condensed"/>
                <a:cs typeface="Roboto Condensed"/>
                <a:sym typeface="Roboto Condensed"/>
              </a:rPr>
              <a:t>R-Value: .34</a:t>
            </a:r>
            <a:endParaRPr b="1" sz="1600">
              <a:solidFill>
                <a:schemeClr val="dk2"/>
              </a:solidFill>
              <a:latin typeface="Roboto Condensed"/>
              <a:ea typeface="Roboto Condensed"/>
              <a:cs typeface="Roboto Condensed"/>
              <a:sym typeface="Roboto Condensed"/>
            </a:endParaRPr>
          </a:p>
          <a:p>
            <a:pPr indent="0" lvl="0" marL="0" rtl="0" algn="l">
              <a:spcBef>
                <a:spcPts val="0"/>
              </a:spcBef>
              <a:spcAft>
                <a:spcPts val="0"/>
              </a:spcAft>
              <a:buNone/>
            </a:pPr>
            <a:r>
              <a:rPr b="1" lang="es" sz="1600">
                <a:solidFill>
                  <a:schemeClr val="dk2"/>
                </a:solidFill>
                <a:latin typeface="Roboto Condensed"/>
                <a:ea typeface="Roboto Condensed"/>
                <a:cs typeface="Roboto Condensed"/>
                <a:sym typeface="Roboto Condensed"/>
              </a:rPr>
              <a:t>Slope: .54</a:t>
            </a:r>
            <a:endParaRPr b="1" sz="1600">
              <a:solidFill>
                <a:schemeClr val="dk2"/>
              </a:solidFill>
              <a:latin typeface="Roboto Condensed"/>
              <a:ea typeface="Roboto Condensed"/>
              <a:cs typeface="Roboto Condensed"/>
              <a:sym typeface="Roboto Condensed"/>
            </a:endParaRPr>
          </a:p>
        </p:txBody>
      </p:sp>
      <p:pic>
        <p:nvPicPr>
          <p:cNvPr id="225" name="Google Shape;225;p31"/>
          <p:cNvPicPr preferRelativeResize="0"/>
          <p:nvPr/>
        </p:nvPicPr>
        <p:blipFill>
          <a:blip r:embed="rId3">
            <a:alphaModFix/>
          </a:blip>
          <a:stretch>
            <a:fillRect/>
          </a:stretch>
        </p:blipFill>
        <p:spPr>
          <a:xfrm>
            <a:off x="4819650" y="1560975"/>
            <a:ext cx="4016200" cy="3101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29" name="Shape 229"/>
        <p:cNvGrpSpPr/>
        <p:nvPr/>
      </p:nvGrpSpPr>
      <p:grpSpPr>
        <a:xfrm>
          <a:off x="0" y="0"/>
          <a:ext cx="0" cy="0"/>
          <a:chOff x="0" y="0"/>
          <a:chExt cx="0" cy="0"/>
        </a:xfrm>
      </p:grpSpPr>
      <p:sp>
        <p:nvSpPr>
          <p:cNvPr id="230" name="Google Shape;230;p32"/>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Danceability To Overall Success</a:t>
            </a:r>
            <a:endParaRPr sz="3000"/>
          </a:p>
        </p:txBody>
      </p:sp>
      <p:sp>
        <p:nvSpPr>
          <p:cNvPr id="231" name="Google Shape;231;p32"/>
          <p:cNvSpPr txBox="1"/>
          <p:nvPr/>
        </p:nvSpPr>
        <p:spPr>
          <a:xfrm>
            <a:off x="749100" y="1956300"/>
            <a:ext cx="7461900" cy="13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200">
                <a:solidFill>
                  <a:schemeClr val="dk2"/>
                </a:solidFill>
                <a:latin typeface="Roboto Condensed"/>
                <a:ea typeface="Roboto Condensed"/>
                <a:cs typeface="Roboto Condensed"/>
                <a:sym typeface="Roboto Condensed"/>
              </a:rPr>
              <a:t>Does danceability have an effect on overall success?</a:t>
            </a:r>
            <a:endParaRPr b="1" sz="3200">
              <a:solidFill>
                <a:schemeClr val="dk2"/>
              </a:solidFill>
              <a:latin typeface="Roboto Condensed"/>
              <a:ea typeface="Roboto Condensed"/>
              <a:cs typeface="Roboto Condensed"/>
              <a:sym typeface="Roboto Condensed"/>
            </a:endParaRPr>
          </a:p>
          <a:p>
            <a:pPr indent="0" lvl="0" marL="0" rtl="0" algn="ctr">
              <a:spcBef>
                <a:spcPts val="0"/>
              </a:spcBef>
              <a:spcAft>
                <a:spcPts val="0"/>
              </a:spcAft>
              <a:buNone/>
            </a:pPr>
            <a:r>
              <a:t/>
            </a:r>
            <a:endParaRPr b="1" sz="2800">
              <a:solidFill>
                <a:schemeClr val="dk2"/>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35" name="Shape 235"/>
        <p:cNvGrpSpPr/>
        <p:nvPr/>
      </p:nvGrpSpPr>
      <p:grpSpPr>
        <a:xfrm>
          <a:off x="0" y="0"/>
          <a:ext cx="0" cy="0"/>
          <a:chOff x="0" y="0"/>
          <a:chExt cx="0" cy="0"/>
        </a:xfrm>
      </p:grpSpPr>
      <p:pic>
        <p:nvPicPr>
          <p:cNvPr id="236" name="Google Shape;236;p33"/>
          <p:cNvPicPr preferRelativeResize="0"/>
          <p:nvPr/>
        </p:nvPicPr>
        <p:blipFill>
          <a:blip r:embed="rId3">
            <a:alphaModFix/>
          </a:blip>
          <a:stretch>
            <a:fillRect/>
          </a:stretch>
        </p:blipFill>
        <p:spPr>
          <a:xfrm>
            <a:off x="1336948" y="0"/>
            <a:ext cx="6470105" cy="5143501"/>
          </a:xfrm>
          <a:prstGeom prst="rect">
            <a:avLst/>
          </a:prstGeom>
          <a:noFill/>
          <a:ln>
            <a:noFill/>
          </a:ln>
        </p:spPr>
      </p:pic>
      <p:sp>
        <p:nvSpPr>
          <p:cNvPr id="237" name="Google Shape;237;p33"/>
          <p:cNvSpPr/>
          <p:nvPr/>
        </p:nvSpPr>
        <p:spPr>
          <a:xfrm rot="2427414">
            <a:off x="1094750" y="227271"/>
            <a:ext cx="361548" cy="867606"/>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38" name="Google Shape;238;p33"/>
          <p:cNvSpPr/>
          <p:nvPr/>
        </p:nvSpPr>
        <p:spPr>
          <a:xfrm rot="-2700000">
            <a:off x="7041309" y="227263"/>
            <a:ext cx="361473" cy="867620"/>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42" name="Shape 242"/>
        <p:cNvGrpSpPr/>
        <p:nvPr/>
      </p:nvGrpSpPr>
      <p:grpSpPr>
        <a:xfrm>
          <a:off x="0" y="0"/>
          <a:ext cx="0" cy="0"/>
          <a:chOff x="0" y="0"/>
          <a:chExt cx="0" cy="0"/>
        </a:xfrm>
      </p:grpSpPr>
      <p:pic>
        <p:nvPicPr>
          <p:cNvPr id="243" name="Google Shape;243;p34"/>
          <p:cNvPicPr preferRelativeResize="0"/>
          <p:nvPr/>
        </p:nvPicPr>
        <p:blipFill>
          <a:blip r:embed="rId3">
            <a:alphaModFix/>
          </a:blip>
          <a:stretch>
            <a:fillRect/>
          </a:stretch>
        </p:blipFill>
        <p:spPr>
          <a:xfrm>
            <a:off x="513327" y="0"/>
            <a:ext cx="8117356"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lin ang="5400012" scaled="0"/>
        </a:gradFill>
      </p:bgPr>
    </p:bg>
    <p:spTree>
      <p:nvGrpSpPr>
        <p:cNvPr id="116" name="Shape 116"/>
        <p:cNvGrpSpPr/>
        <p:nvPr/>
      </p:nvGrpSpPr>
      <p:grpSpPr>
        <a:xfrm>
          <a:off x="0" y="0"/>
          <a:ext cx="0" cy="0"/>
          <a:chOff x="0" y="0"/>
          <a:chExt cx="0" cy="0"/>
        </a:xfrm>
      </p:grpSpPr>
      <p:sp>
        <p:nvSpPr>
          <p:cNvPr id="117" name="Google Shape;117;p17"/>
          <p:cNvSpPr txBox="1"/>
          <p:nvPr>
            <p:ph type="ctrTitle"/>
          </p:nvPr>
        </p:nvSpPr>
        <p:spPr>
          <a:xfrm>
            <a:off x="1250675" y="1851425"/>
            <a:ext cx="66588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Factors Influence The</a:t>
            </a:r>
            <a:endParaRPr/>
          </a:p>
          <a:p>
            <a:pPr indent="0" lvl="0" marL="0" rtl="0" algn="ctr">
              <a:spcBef>
                <a:spcPts val="0"/>
              </a:spcBef>
              <a:spcAft>
                <a:spcPts val="0"/>
              </a:spcAft>
              <a:buNone/>
            </a:pPr>
            <a:r>
              <a:rPr lang="es"/>
              <a:t>Success Of A Song?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47" name="Shape 247"/>
        <p:cNvGrpSpPr/>
        <p:nvPr/>
      </p:nvGrpSpPr>
      <p:grpSpPr>
        <a:xfrm>
          <a:off x="0" y="0"/>
          <a:ext cx="0" cy="0"/>
          <a:chOff x="0" y="0"/>
          <a:chExt cx="0" cy="0"/>
        </a:xfrm>
      </p:grpSpPr>
      <p:sp>
        <p:nvSpPr>
          <p:cNvPr id="248" name="Google Shape;248;p35"/>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Danceability To Overall Success</a:t>
            </a:r>
            <a:endParaRPr sz="3000"/>
          </a:p>
        </p:txBody>
      </p:sp>
      <p:sp>
        <p:nvSpPr>
          <p:cNvPr id="249" name="Google Shape;249;p35"/>
          <p:cNvSpPr txBox="1"/>
          <p:nvPr/>
        </p:nvSpPr>
        <p:spPr>
          <a:xfrm>
            <a:off x="749100" y="1956300"/>
            <a:ext cx="7461900" cy="13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200">
                <a:solidFill>
                  <a:schemeClr val="dk2"/>
                </a:solidFill>
                <a:latin typeface="Roboto Condensed"/>
                <a:ea typeface="Roboto Condensed"/>
                <a:cs typeface="Roboto Condensed"/>
                <a:sym typeface="Roboto Condensed"/>
              </a:rPr>
              <a:t>Are there any other </a:t>
            </a:r>
            <a:r>
              <a:rPr b="1" lang="es" sz="3200">
                <a:solidFill>
                  <a:schemeClr val="dk2"/>
                </a:solidFill>
                <a:latin typeface="Roboto Condensed"/>
                <a:ea typeface="Roboto Condensed"/>
                <a:cs typeface="Roboto Condensed"/>
                <a:sym typeface="Roboto Condensed"/>
              </a:rPr>
              <a:t>correlations?</a:t>
            </a:r>
            <a:endParaRPr b="1" sz="2800">
              <a:solidFill>
                <a:schemeClr val="dk2"/>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53" name="Shape 253"/>
        <p:cNvGrpSpPr/>
        <p:nvPr/>
      </p:nvGrpSpPr>
      <p:grpSpPr>
        <a:xfrm>
          <a:off x="0" y="0"/>
          <a:ext cx="0" cy="0"/>
          <a:chOff x="0" y="0"/>
          <a:chExt cx="0" cy="0"/>
        </a:xfrm>
      </p:grpSpPr>
      <p:pic>
        <p:nvPicPr>
          <p:cNvPr id="254" name="Google Shape;254;p36"/>
          <p:cNvPicPr preferRelativeResize="0"/>
          <p:nvPr/>
        </p:nvPicPr>
        <p:blipFill>
          <a:blip r:embed="rId3">
            <a:alphaModFix/>
          </a:blip>
          <a:stretch>
            <a:fillRect/>
          </a:stretch>
        </p:blipFill>
        <p:spPr>
          <a:xfrm>
            <a:off x="1336948" y="0"/>
            <a:ext cx="6470105" cy="5143501"/>
          </a:xfrm>
          <a:prstGeom prst="rect">
            <a:avLst/>
          </a:prstGeom>
          <a:noFill/>
          <a:ln>
            <a:noFill/>
          </a:ln>
        </p:spPr>
      </p:pic>
      <p:sp>
        <p:nvSpPr>
          <p:cNvPr id="255" name="Google Shape;255;p36"/>
          <p:cNvSpPr/>
          <p:nvPr/>
        </p:nvSpPr>
        <p:spPr>
          <a:xfrm rot="3709105">
            <a:off x="3738807" y="38708"/>
            <a:ext cx="361448" cy="867584"/>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56" name="Google Shape;256;p36"/>
          <p:cNvSpPr/>
          <p:nvPr/>
        </p:nvSpPr>
        <p:spPr>
          <a:xfrm rot="-2700000">
            <a:off x="7041309" y="227263"/>
            <a:ext cx="361473" cy="867620"/>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60" name="Shape 260"/>
        <p:cNvGrpSpPr/>
        <p:nvPr/>
      </p:nvGrpSpPr>
      <p:grpSpPr>
        <a:xfrm>
          <a:off x="0" y="0"/>
          <a:ext cx="0" cy="0"/>
          <a:chOff x="0" y="0"/>
          <a:chExt cx="0" cy="0"/>
        </a:xfrm>
      </p:grpSpPr>
      <p:pic>
        <p:nvPicPr>
          <p:cNvPr id="261" name="Google Shape;261;p37"/>
          <p:cNvPicPr preferRelativeResize="0"/>
          <p:nvPr/>
        </p:nvPicPr>
        <p:blipFill>
          <a:blip r:embed="rId3">
            <a:alphaModFix/>
          </a:blip>
          <a:stretch>
            <a:fillRect/>
          </a:stretch>
        </p:blipFill>
        <p:spPr>
          <a:xfrm>
            <a:off x="1336948" y="0"/>
            <a:ext cx="6470105" cy="5143501"/>
          </a:xfrm>
          <a:prstGeom prst="rect">
            <a:avLst/>
          </a:prstGeom>
          <a:noFill/>
          <a:ln>
            <a:noFill/>
          </a:ln>
        </p:spPr>
      </p:pic>
      <p:sp>
        <p:nvSpPr>
          <p:cNvPr id="262" name="Google Shape;262;p37"/>
          <p:cNvSpPr/>
          <p:nvPr/>
        </p:nvSpPr>
        <p:spPr>
          <a:xfrm rot="7780660">
            <a:off x="3914436" y="3137070"/>
            <a:ext cx="361334" cy="867746"/>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63" name="Google Shape;263;p37"/>
          <p:cNvSpPr/>
          <p:nvPr/>
        </p:nvSpPr>
        <p:spPr>
          <a:xfrm rot="-2700000">
            <a:off x="5636659" y="3935138"/>
            <a:ext cx="361473" cy="867620"/>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67" name="Shape 267"/>
        <p:cNvGrpSpPr/>
        <p:nvPr/>
      </p:nvGrpSpPr>
      <p:grpSpPr>
        <a:xfrm>
          <a:off x="0" y="0"/>
          <a:ext cx="0" cy="0"/>
          <a:chOff x="0" y="0"/>
          <a:chExt cx="0" cy="0"/>
        </a:xfrm>
      </p:grpSpPr>
      <p:pic>
        <p:nvPicPr>
          <p:cNvPr id="268" name="Google Shape;268;p38"/>
          <p:cNvPicPr preferRelativeResize="0"/>
          <p:nvPr/>
        </p:nvPicPr>
        <p:blipFill>
          <a:blip r:embed="rId3">
            <a:alphaModFix/>
          </a:blip>
          <a:stretch>
            <a:fillRect/>
          </a:stretch>
        </p:blipFill>
        <p:spPr>
          <a:xfrm>
            <a:off x="597475" y="0"/>
            <a:ext cx="7949056" cy="5143500"/>
          </a:xfrm>
          <a:prstGeom prst="rect">
            <a:avLst/>
          </a:prstGeom>
          <a:noFill/>
          <a:ln>
            <a:noFill/>
          </a:ln>
        </p:spPr>
      </p:pic>
      <p:sp>
        <p:nvSpPr>
          <p:cNvPr id="269" name="Google Shape;269;p38"/>
          <p:cNvSpPr/>
          <p:nvPr/>
        </p:nvSpPr>
        <p:spPr>
          <a:xfrm rot="-5400000">
            <a:off x="5615985" y="4528960"/>
            <a:ext cx="361500" cy="867600"/>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73" name="Shape 273"/>
        <p:cNvGrpSpPr/>
        <p:nvPr/>
      </p:nvGrpSpPr>
      <p:grpSpPr>
        <a:xfrm>
          <a:off x="0" y="0"/>
          <a:ext cx="0" cy="0"/>
          <a:chOff x="0" y="0"/>
          <a:chExt cx="0" cy="0"/>
        </a:xfrm>
      </p:grpSpPr>
      <p:pic>
        <p:nvPicPr>
          <p:cNvPr id="274" name="Google Shape;274;p39"/>
          <p:cNvPicPr preferRelativeResize="0"/>
          <p:nvPr/>
        </p:nvPicPr>
        <p:blipFill>
          <a:blip r:embed="rId3">
            <a:alphaModFix/>
          </a:blip>
          <a:stretch>
            <a:fillRect/>
          </a:stretch>
        </p:blipFill>
        <p:spPr>
          <a:xfrm>
            <a:off x="597475" y="0"/>
            <a:ext cx="7949056" cy="5143500"/>
          </a:xfrm>
          <a:prstGeom prst="rect">
            <a:avLst/>
          </a:prstGeom>
          <a:noFill/>
          <a:ln>
            <a:noFill/>
          </a:ln>
        </p:spPr>
      </p:pic>
      <p:sp>
        <p:nvSpPr>
          <p:cNvPr id="275" name="Google Shape;275;p39"/>
          <p:cNvSpPr/>
          <p:nvPr/>
        </p:nvSpPr>
        <p:spPr>
          <a:xfrm rot="8835544">
            <a:off x="1061057" y="3537393"/>
            <a:ext cx="361659" cy="867700"/>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79" name="Shape 279"/>
        <p:cNvGrpSpPr/>
        <p:nvPr/>
      </p:nvGrpSpPr>
      <p:grpSpPr>
        <a:xfrm>
          <a:off x="0" y="0"/>
          <a:ext cx="0" cy="0"/>
          <a:chOff x="0" y="0"/>
          <a:chExt cx="0" cy="0"/>
        </a:xfrm>
      </p:grpSpPr>
      <p:pic>
        <p:nvPicPr>
          <p:cNvPr id="280" name="Google Shape;280;p40"/>
          <p:cNvPicPr preferRelativeResize="0"/>
          <p:nvPr/>
        </p:nvPicPr>
        <p:blipFill>
          <a:blip r:embed="rId3">
            <a:alphaModFix/>
          </a:blip>
          <a:stretch>
            <a:fillRect/>
          </a:stretch>
        </p:blipFill>
        <p:spPr>
          <a:xfrm>
            <a:off x="597475" y="0"/>
            <a:ext cx="7949056" cy="5143500"/>
          </a:xfrm>
          <a:prstGeom prst="rect">
            <a:avLst/>
          </a:prstGeom>
          <a:noFill/>
          <a:ln>
            <a:noFill/>
          </a:ln>
        </p:spPr>
      </p:pic>
      <p:sp>
        <p:nvSpPr>
          <p:cNvPr id="281" name="Google Shape;281;p40"/>
          <p:cNvSpPr/>
          <p:nvPr/>
        </p:nvSpPr>
        <p:spPr>
          <a:xfrm rot="7518673">
            <a:off x="2155792" y="4012546"/>
            <a:ext cx="361754" cy="867679"/>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82" name="Google Shape;282;p40"/>
          <p:cNvSpPr/>
          <p:nvPr/>
        </p:nvSpPr>
        <p:spPr>
          <a:xfrm rot="-4514951">
            <a:off x="7400074" y="4485176"/>
            <a:ext cx="361722" cy="867664"/>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86" name="Shape 286"/>
        <p:cNvGrpSpPr/>
        <p:nvPr/>
      </p:nvGrpSpPr>
      <p:grpSpPr>
        <a:xfrm>
          <a:off x="0" y="0"/>
          <a:ext cx="0" cy="0"/>
          <a:chOff x="0" y="0"/>
          <a:chExt cx="0" cy="0"/>
        </a:xfrm>
      </p:grpSpPr>
      <p:pic>
        <p:nvPicPr>
          <p:cNvPr id="287" name="Google Shape;287;p41"/>
          <p:cNvPicPr preferRelativeResize="0"/>
          <p:nvPr/>
        </p:nvPicPr>
        <p:blipFill>
          <a:blip r:embed="rId3">
            <a:alphaModFix/>
          </a:blip>
          <a:stretch>
            <a:fillRect/>
          </a:stretch>
        </p:blipFill>
        <p:spPr>
          <a:xfrm>
            <a:off x="1179479" y="61950"/>
            <a:ext cx="6785043" cy="5143500"/>
          </a:xfrm>
          <a:prstGeom prst="rect">
            <a:avLst/>
          </a:prstGeom>
          <a:noFill/>
          <a:ln>
            <a:noFill/>
          </a:ln>
        </p:spPr>
      </p:pic>
      <p:sp>
        <p:nvSpPr>
          <p:cNvPr id="288" name="Google Shape;288;p41"/>
          <p:cNvSpPr/>
          <p:nvPr/>
        </p:nvSpPr>
        <p:spPr>
          <a:xfrm rot="-2700000">
            <a:off x="7092934" y="300238"/>
            <a:ext cx="361473" cy="867620"/>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289" name="Google Shape;289;p41"/>
          <p:cNvSpPr/>
          <p:nvPr/>
        </p:nvSpPr>
        <p:spPr>
          <a:xfrm rot="3709105">
            <a:off x="4575407" y="162658"/>
            <a:ext cx="361448" cy="867584"/>
          </a:xfrm>
          <a:prstGeom prst="upArrow">
            <a:avLst>
              <a:gd fmla="val 50000" name="adj1"/>
              <a:gd fmla="val 50000" name="adj2"/>
            </a:avLst>
          </a:prstGeom>
          <a:solidFill>
            <a:srgbClr val="FF0000"/>
          </a:solidFill>
          <a:ln cap="flat" cmpd="sng" w="9525">
            <a:solidFill>
              <a:srgbClr val="040C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93" name="Shape 293"/>
        <p:cNvGrpSpPr/>
        <p:nvPr/>
      </p:nvGrpSpPr>
      <p:grpSpPr>
        <a:xfrm>
          <a:off x="0" y="0"/>
          <a:ext cx="0" cy="0"/>
          <a:chOff x="0" y="0"/>
          <a:chExt cx="0" cy="0"/>
        </a:xfrm>
      </p:grpSpPr>
      <p:pic>
        <p:nvPicPr>
          <p:cNvPr id="294" name="Google Shape;294;p42"/>
          <p:cNvPicPr preferRelativeResize="0"/>
          <p:nvPr/>
        </p:nvPicPr>
        <p:blipFill>
          <a:blip r:embed="rId3">
            <a:alphaModFix/>
          </a:blip>
          <a:stretch>
            <a:fillRect/>
          </a:stretch>
        </p:blipFill>
        <p:spPr>
          <a:xfrm>
            <a:off x="513313" y="0"/>
            <a:ext cx="811738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298" name="Shape 298"/>
        <p:cNvGrpSpPr/>
        <p:nvPr/>
      </p:nvGrpSpPr>
      <p:grpSpPr>
        <a:xfrm>
          <a:off x="0" y="0"/>
          <a:ext cx="0" cy="0"/>
          <a:chOff x="0" y="0"/>
          <a:chExt cx="0" cy="0"/>
        </a:xfrm>
      </p:grpSpPr>
      <p:sp>
        <p:nvSpPr>
          <p:cNvPr id="299" name="Google Shape;299;p43"/>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t>Danceability To Overall Success</a:t>
            </a:r>
            <a:endParaRPr sz="3000"/>
          </a:p>
        </p:txBody>
      </p:sp>
      <p:sp>
        <p:nvSpPr>
          <p:cNvPr id="300" name="Google Shape;300;p43"/>
          <p:cNvSpPr txBox="1"/>
          <p:nvPr/>
        </p:nvSpPr>
        <p:spPr>
          <a:xfrm>
            <a:off x="749100" y="1956300"/>
            <a:ext cx="7461900" cy="13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200">
                <a:solidFill>
                  <a:schemeClr val="dk2"/>
                </a:solidFill>
                <a:latin typeface="Roboto Condensed"/>
                <a:ea typeface="Roboto Condensed"/>
                <a:cs typeface="Roboto Condensed"/>
                <a:sym typeface="Roboto Condensed"/>
              </a:rPr>
              <a:t>What does all this mean?</a:t>
            </a:r>
            <a:endParaRPr b="1" sz="2800">
              <a:solidFill>
                <a:schemeClr val="dk2"/>
              </a:solidFill>
              <a:latin typeface="Roboto Condensed"/>
              <a:ea typeface="Roboto Condensed"/>
              <a:cs typeface="Roboto Condensed"/>
              <a:sym typeface="Roboto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BFBFBF"/>
            </a:gs>
            <a:gs pos="100000">
              <a:srgbClr val="737373"/>
            </a:gs>
          </a:gsLst>
          <a:lin ang="5400012" scaled="0"/>
        </a:gradFill>
      </p:bgPr>
    </p:bg>
    <p:spTree>
      <p:nvGrpSpPr>
        <p:cNvPr id="304" name="Shape 304"/>
        <p:cNvGrpSpPr/>
        <p:nvPr/>
      </p:nvGrpSpPr>
      <p:grpSpPr>
        <a:xfrm>
          <a:off x="0" y="0"/>
          <a:ext cx="0" cy="0"/>
          <a:chOff x="0" y="0"/>
          <a:chExt cx="0" cy="0"/>
        </a:xfrm>
      </p:grpSpPr>
      <p:pic>
        <p:nvPicPr>
          <p:cNvPr id="305" name="Google Shape;305;p44"/>
          <p:cNvPicPr preferRelativeResize="0"/>
          <p:nvPr/>
        </p:nvPicPr>
        <p:blipFill>
          <a:blip r:embed="rId3">
            <a:alphaModFix/>
          </a:blip>
          <a:stretch>
            <a:fillRect/>
          </a:stretch>
        </p:blipFill>
        <p:spPr>
          <a:xfrm>
            <a:off x="0" y="0"/>
            <a:ext cx="3683424" cy="2383402"/>
          </a:xfrm>
          <a:prstGeom prst="rect">
            <a:avLst/>
          </a:prstGeom>
          <a:noFill/>
          <a:ln cap="flat" cmpd="sng" w="19050">
            <a:solidFill>
              <a:srgbClr val="040C28"/>
            </a:solidFill>
            <a:prstDash val="solid"/>
            <a:round/>
            <a:headEnd len="sm" w="sm" type="none"/>
            <a:tailEnd len="sm" w="sm" type="none"/>
          </a:ln>
        </p:spPr>
      </p:pic>
      <p:pic>
        <p:nvPicPr>
          <p:cNvPr id="306" name="Google Shape;306;p44"/>
          <p:cNvPicPr preferRelativeResize="0"/>
          <p:nvPr/>
        </p:nvPicPr>
        <p:blipFill>
          <a:blip r:embed="rId4">
            <a:alphaModFix/>
          </a:blip>
          <a:stretch>
            <a:fillRect/>
          </a:stretch>
        </p:blipFill>
        <p:spPr>
          <a:xfrm>
            <a:off x="4990047" y="278875"/>
            <a:ext cx="3761476" cy="2383400"/>
          </a:xfrm>
          <a:prstGeom prst="rect">
            <a:avLst/>
          </a:prstGeom>
          <a:noFill/>
          <a:ln cap="flat" cmpd="sng" w="19050">
            <a:solidFill>
              <a:srgbClr val="040C28"/>
            </a:solidFill>
            <a:prstDash val="solid"/>
            <a:round/>
            <a:headEnd len="sm" w="sm" type="none"/>
            <a:tailEnd len="sm" w="sm" type="none"/>
          </a:ln>
        </p:spPr>
      </p:pic>
      <p:pic>
        <p:nvPicPr>
          <p:cNvPr id="307" name="Google Shape;307;p44"/>
          <p:cNvPicPr preferRelativeResize="0"/>
          <p:nvPr/>
        </p:nvPicPr>
        <p:blipFill>
          <a:blip r:embed="rId5">
            <a:alphaModFix/>
          </a:blip>
          <a:stretch>
            <a:fillRect/>
          </a:stretch>
        </p:blipFill>
        <p:spPr>
          <a:xfrm>
            <a:off x="774924" y="2466025"/>
            <a:ext cx="4151700" cy="2630700"/>
          </a:xfrm>
          <a:prstGeom prst="rect">
            <a:avLst/>
          </a:prstGeom>
          <a:noFill/>
          <a:ln cap="flat" cmpd="sng" w="19050">
            <a:solidFill>
              <a:srgbClr val="040C28"/>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lin ang="5400012" scaled="0"/>
        </a:gradFill>
      </p:bgPr>
    </p:bg>
    <p:spTree>
      <p:nvGrpSpPr>
        <p:cNvPr id="121" name="Shape 121"/>
        <p:cNvGrpSpPr/>
        <p:nvPr/>
      </p:nvGrpSpPr>
      <p:grpSpPr>
        <a:xfrm>
          <a:off x="0" y="0"/>
          <a:ext cx="0" cy="0"/>
          <a:chOff x="0" y="0"/>
          <a:chExt cx="0" cy="0"/>
        </a:xfrm>
      </p:grpSpPr>
      <p:sp>
        <p:nvSpPr>
          <p:cNvPr id="122" name="Google Shape;122;p18"/>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How We Approached It</a:t>
            </a:r>
            <a:endParaRPr/>
          </a:p>
        </p:txBody>
      </p:sp>
      <p:sp>
        <p:nvSpPr>
          <p:cNvPr id="123" name="Google Shape;123;p18"/>
          <p:cNvSpPr txBox="1"/>
          <p:nvPr>
            <p:ph type="ctrTitle"/>
          </p:nvPr>
        </p:nvSpPr>
        <p:spPr>
          <a:xfrm>
            <a:off x="1690457" y="20400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Understand</a:t>
            </a:r>
            <a:r>
              <a:rPr lang="es"/>
              <a:t> Dataset</a:t>
            </a:r>
            <a:endParaRPr/>
          </a:p>
        </p:txBody>
      </p:sp>
      <p:sp>
        <p:nvSpPr>
          <p:cNvPr id="124" name="Google Shape;124;p18"/>
          <p:cNvSpPr txBox="1"/>
          <p:nvPr>
            <p:ph idx="9" type="title"/>
          </p:nvPr>
        </p:nvSpPr>
        <p:spPr>
          <a:xfrm>
            <a:off x="2128157" y="161943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125" name="Google Shape;125;p18"/>
          <p:cNvSpPr txBox="1"/>
          <p:nvPr>
            <p:ph idx="2" type="ctrTitle"/>
          </p:nvPr>
        </p:nvSpPr>
        <p:spPr>
          <a:xfrm>
            <a:off x="1690457" y="3587138"/>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Perform Analysis</a:t>
            </a:r>
            <a:endParaRPr/>
          </a:p>
        </p:txBody>
      </p:sp>
      <p:sp>
        <p:nvSpPr>
          <p:cNvPr id="126" name="Google Shape;126;p18"/>
          <p:cNvSpPr txBox="1"/>
          <p:nvPr>
            <p:ph idx="13" type="title"/>
          </p:nvPr>
        </p:nvSpPr>
        <p:spPr>
          <a:xfrm>
            <a:off x="2128157" y="316656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127" name="Google Shape;127;p18"/>
          <p:cNvSpPr txBox="1"/>
          <p:nvPr>
            <p:ph idx="4" type="ctrTitle"/>
          </p:nvPr>
        </p:nvSpPr>
        <p:spPr>
          <a:xfrm>
            <a:off x="4824357" y="2040013"/>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Cleaning</a:t>
            </a:r>
            <a:endParaRPr/>
          </a:p>
        </p:txBody>
      </p:sp>
      <p:sp>
        <p:nvSpPr>
          <p:cNvPr id="128" name="Google Shape;128;p18"/>
          <p:cNvSpPr txBox="1"/>
          <p:nvPr>
            <p:ph idx="14" type="title"/>
          </p:nvPr>
        </p:nvSpPr>
        <p:spPr>
          <a:xfrm>
            <a:off x="5262057" y="1619437"/>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129" name="Google Shape;129;p18"/>
          <p:cNvSpPr txBox="1"/>
          <p:nvPr>
            <p:ph idx="6" type="ctrTitle"/>
          </p:nvPr>
        </p:nvSpPr>
        <p:spPr>
          <a:xfrm>
            <a:off x="4824357" y="3587138"/>
            <a:ext cx="26292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Draw Conclusions</a:t>
            </a:r>
            <a:endParaRPr/>
          </a:p>
        </p:txBody>
      </p:sp>
      <p:sp>
        <p:nvSpPr>
          <p:cNvPr id="130" name="Google Shape;130;p18"/>
          <p:cNvSpPr txBox="1"/>
          <p:nvPr>
            <p:ph idx="15" type="title"/>
          </p:nvPr>
        </p:nvSpPr>
        <p:spPr>
          <a:xfrm>
            <a:off x="5262057" y="3166562"/>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8208"/>
            </a:gs>
            <a:gs pos="100000">
              <a:srgbClr val="703E08"/>
            </a:gs>
          </a:gsLst>
          <a:lin ang="5400012" scaled="0"/>
        </a:gradFill>
      </p:bgPr>
    </p:bg>
    <p:spTree>
      <p:nvGrpSpPr>
        <p:cNvPr id="311" name="Shape 311"/>
        <p:cNvGrpSpPr/>
        <p:nvPr/>
      </p:nvGrpSpPr>
      <p:grpSpPr>
        <a:xfrm>
          <a:off x="0" y="0"/>
          <a:ext cx="0" cy="0"/>
          <a:chOff x="0" y="0"/>
          <a:chExt cx="0" cy="0"/>
        </a:xfrm>
      </p:grpSpPr>
      <p:sp>
        <p:nvSpPr>
          <p:cNvPr id="312" name="Google Shape;312;p45"/>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Top 10 Albums</a:t>
            </a:r>
            <a:endParaRPr/>
          </a:p>
        </p:txBody>
      </p:sp>
      <p:sp>
        <p:nvSpPr>
          <p:cNvPr id="313" name="Google Shape;313;p45"/>
          <p:cNvSpPr txBox="1"/>
          <p:nvPr/>
        </p:nvSpPr>
        <p:spPr>
          <a:xfrm>
            <a:off x="759000" y="1422200"/>
            <a:ext cx="8046900" cy="359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What are the top ten albums from this dataset,</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rPr lang="es">
                <a:solidFill>
                  <a:schemeClr val="dk2"/>
                </a:solidFill>
                <a:latin typeface="Roboto Condensed Light"/>
                <a:ea typeface="Roboto Condensed Light"/>
                <a:cs typeface="Roboto Condensed Light"/>
                <a:sym typeface="Roboto Condensed Light"/>
              </a:rPr>
              <a:t> based on the combined Spotify Streams &amp; YouTube views?</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This data set is organized by individual song tracks, not albums.</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We removed the duplicates &amp; grouped the data by albums</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Created a bar chart </a:t>
            </a:r>
            <a:r>
              <a:rPr lang="es">
                <a:solidFill>
                  <a:schemeClr val="dk2"/>
                </a:solidFill>
                <a:latin typeface="Roboto Condensed Light"/>
                <a:ea typeface="Roboto Condensed Light"/>
                <a:cs typeface="Roboto Condensed Light"/>
                <a:sym typeface="Roboto Condensed Light"/>
              </a:rPr>
              <a:t>visualization</a:t>
            </a:r>
            <a:r>
              <a:rPr lang="es">
                <a:solidFill>
                  <a:schemeClr val="dk2"/>
                </a:solidFill>
                <a:latin typeface="Roboto Condensed Light"/>
                <a:ea typeface="Roboto Condensed Light"/>
                <a:cs typeface="Roboto Condensed Light"/>
                <a:sym typeface="Roboto Condensed Light"/>
              </a:rPr>
              <a:t>.</a:t>
            </a:r>
            <a:endParaRPr>
              <a:solidFill>
                <a:schemeClr val="dk2"/>
              </a:solidFill>
              <a:latin typeface="Roboto Condensed Light"/>
              <a:ea typeface="Roboto Condensed Light"/>
              <a:cs typeface="Roboto Condensed Light"/>
              <a:sym typeface="Roboto Condensed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8208"/>
            </a:gs>
            <a:gs pos="100000">
              <a:srgbClr val="703E08"/>
            </a:gs>
          </a:gsLst>
          <a:lin ang="5400012" scaled="0"/>
        </a:gradFill>
      </p:bgPr>
    </p:bg>
    <p:spTree>
      <p:nvGrpSpPr>
        <p:cNvPr id="317" name="Shape 317"/>
        <p:cNvGrpSpPr/>
        <p:nvPr/>
      </p:nvGrpSpPr>
      <p:grpSpPr>
        <a:xfrm>
          <a:off x="0" y="0"/>
          <a:ext cx="0" cy="0"/>
          <a:chOff x="0" y="0"/>
          <a:chExt cx="0" cy="0"/>
        </a:xfrm>
      </p:grpSpPr>
      <p:sp>
        <p:nvSpPr>
          <p:cNvPr id="318" name="Google Shape;318;p46"/>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Top 10 Albums:   Python Panda Methods</a:t>
            </a:r>
            <a:endParaRPr/>
          </a:p>
        </p:txBody>
      </p:sp>
      <p:sp>
        <p:nvSpPr>
          <p:cNvPr id="319" name="Google Shape;319;p46"/>
          <p:cNvSpPr txBox="1"/>
          <p:nvPr/>
        </p:nvSpPr>
        <p:spPr>
          <a:xfrm>
            <a:off x="759000" y="1422200"/>
            <a:ext cx="8046900" cy="359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First, create album dataframe from the clean dataframe:</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Take out the singles:</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Group the songs by album using groupby &amp; sort them by “Combined Views and Streams”:</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p:txBody>
      </p:sp>
      <p:pic>
        <p:nvPicPr>
          <p:cNvPr id="320" name="Google Shape;320;p46"/>
          <p:cNvPicPr preferRelativeResize="0"/>
          <p:nvPr/>
        </p:nvPicPr>
        <p:blipFill>
          <a:blip r:embed="rId3">
            <a:alphaModFix/>
          </a:blip>
          <a:stretch>
            <a:fillRect/>
          </a:stretch>
        </p:blipFill>
        <p:spPr>
          <a:xfrm>
            <a:off x="1331425" y="1898850"/>
            <a:ext cx="6730350" cy="407625"/>
          </a:xfrm>
          <a:prstGeom prst="rect">
            <a:avLst/>
          </a:prstGeom>
          <a:noFill/>
          <a:ln>
            <a:noFill/>
          </a:ln>
        </p:spPr>
      </p:pic>
      <p:pic>
        <p:nvPicPr>
          <p:cNvPr id="321" name="Google Shape;321;p46"/>
          <p:cNvPicPr preferRelativeResize="0"/>
          <p:nvPr/>
        </p:nvPicPr>
        <p:blipFill>
          <a:blip r:embed="rId4">
            <a:alphaModFix/>
          </a:blip>
          <a:stretch>
            <a:fillRect/>
          </a:stretch>
        </p:blipFill>
        <p:spPr>
          <a:xfrm>
            <a:off x="1296975" y="2631425"/>
            <a:ext cx="6477000" cy="647700"/>
          </a:xfrm>
          <a:prstGeom prst="rect">
            <a:avLst/>
          </a:prstGeom>
          <a:noFill/>
          <a:ln>
            <a:noFill/>
          </a:ln>
        </p:spPr>
      </p:pic>
      <p:pic>
        <p:nvPicPr>
          <p:cNvPr id="322" name="Google Shape;322;p46"/>
          <p:cNvPicPr preferRelativeResize="0"/>
          <p:nvPr/>
        </p:nvPicPr>
        <p:blipFill>
          <a:blip r:embed="rId5">
            <a:alphaModFix/>
          </a:blip>
          <a:stretch>
            <a:fillRect/>
          </a:stretch>
        </p:blipFill>
        <p:spPr>
          <a:xfrm>
            <a:off x="1331425" y="3692000"/>
            <a:ext cx="7607075" cy="762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8208"/>
            </a:gs>
            <a:gs pos="100000">
              <a:srgbClr val="703E08"/>
            </a:gs>
          </a:gsLst>
          <a:lin ang="5400012" scaled="0"/>
        </a:gradFill>
      </p:bgPr>
    </p:bg>
    <p:spTree>
      <p:nvGrpSpPr>
        <p:cNvPr id="326" name="Shape 326"/>
        <p:cNvGrpSpPr/>
        <p:nvPr/>
      </p:nvGrpSpPr>
      <p:grpSpPr>
        <a:xfrm>
          <a:off x="0" y="0"/>
          <a:ext cx="0" cy="0"/>
          <a:chOff x="0" y="0"/>
          <a:chExt cx="0" cy="0"/>
        </a:xfrm>
      </p:grpSpPr>
      <p:sp>
        <p:nvSpPr>
          <p:cNvPr id="327" name="Google Shape;327;p47"/>
          <p:cNvSpPr txBox="1"/>
          <p:nvPr>
            <p:ph type="ctrTitle"/>
          </p:nvPr>
        </p:nvSpPr>
        <p:spPr>
          <a:xfrm flipH="1">
            <a:off x="749100" y="5770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Top 10 Albums:   Python Panda Methods</a:t>
            </a:r>
            <a:endParaRPr/>
          </a:p>
        </p:txBody>
      </p:sp>
      <p:sp>
        <p:nvSpPr>
          <p:cNvPr id="328" name="Google Shape;328;p47"/>
          <p:cNvSpPr txBox="1"/>
          <p:nvPr/>
        </p:nvSpPr>
        <p:spPr>
          <a:xfrm>
            <a:off x="749100" y="1171325"/>
            <a:ext cx="8046900" cy="359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Get the top 10:</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Table output:</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p:txBody>
      </p:sp>
      <p:pic>
        <p:nvPicPr>
          <p:cNvPr id="329" name="Google Shape;329;p47"/>
          <p:cNvPicPr preferRelativeResize="0"/>
          <p:nvPr/>
        </p:nvPicPr>
        <p:blipFill>
          <a:blip r:embed="rId3">
            <a:alphaModFix/>
          </a:blip>
          <a:stretch>
            <a:fillRect/>
          </a:stretch>
        </p:blipFill>
        <p:spPr>
          <a:xfrm>
            <a:off x="1240625" y="1471925"/>
            <a:ext cx="2914650" cy="762550"/>
          </a:xfrm>
          <a:prstGeom prst="rect">
            <a:avLst/>
          </a:prstGeom>
          <a:noFill/>
          <a:ln>
            <a:noFill/>
          </a:ln>
        </p:spPr>
      </p:pic>
      <p:pic>
        <p:nvPicPr>
          <p:cNvPr id="330" name="Google Shape;330;p47"/>
          <p:cNvPicPr preferRelativeResize="0"/>
          <p:nvPr/>
        </p:nvPicPr>
        <p:blipFill>
          <a:blip r:embed="rId4">
            <a:alphaModFix/>
          </a:blip>
          <a:stretch>
            <a:fillRect/>
          </a:stretch>
        </p:blipFill>
        <p:spPr>
          <a:xfrm>
            <a:off x="2361738" y="2337650"/>
            <a:ext cx="4219575" cy="274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8208"/>
            </a:gs>
            <a:gs pos="100000">
              <a:srgbClr val="703E08"/>
            </a:gs>
          </a:gsLst>
          <a:lin ang="5400012" scaled="0"/>
        </a:gradFill>
      </p:bgPr>
    </p:bg>
    <p:spTree>
      <p:nvGrpSpPr>
        <p:cNvPr id="334" name="Shape 334"/>
        <p:cNvGrpSpPr/>
        <p:nvPr/>
      </p:nvGrpSpPr>
      <p:grpSpPr>
        <a:xfrm>
          <a:off x="0" y="0"/>
          <a:ext cx="0" cy="0"/>
          <a:chOff x="0" y="0"/>
          <a:chExt cx="0" cy="0"/>
        </a:xfrm>
      </p:grpSpPr>
      <p:sp>
        <p:nvSpPr>
          <p:cNvPr id="335" name="Google Shape;335;p48"/>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Top 10 Albums:   Bar Chart</a:t>
            </a:r>
            <a:endParaRPr/>
          </a:p>
        </p:txBody>
      </p:sp>
      <p:sp>
        <p:nvSpPr>
          <p:cNvPr id="336" name="Google Shape;336;p48"/>
          <p:cNvSpPr txBox="1"/>
          <p:nvPr/>
        </p:nvSpPr>
        <p:spPr>
          <a:xfrm>
            <a:off x="749100" y="1171325"/>
            <a:ext cx="8046900" cy="3596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p:txBody>
      </p:sp>
      <p:pic>
        <p:nvPicPr>
          <p:cNvPr id="337" name="Google Shape;337;p48"/>
          <p:cNvPicPr preferRelativeResize="0"/>
          <p:nvPr/>
        </p:nvPicPr>
        <p:blipFill>
          <a:blip r:embed="rId3">
            <a:alphaModFix/>
          </a:blip>
          <a:stretch>
            <a:fillRect/>
          </a:stretch>
        </p:blipFill>
        <p:spPr>
          <a:xfrm>
            <a:off x="962025" y="1171325"/>
            <a:ext cx="7219950" cy="891975"/>
          </a:xfrm>
          <a:prstGeom prst="rect">
            <a:avLst/>
          </a:prstGeom>
          <a:noFill/>
          <a:ln>
            <a:noFill/>
          </a:ln>
        </p:spPr>
      </p:pic>
      <p:pic>
        <p:nvPicPr>
          <p:cNvPr id="338" name="Google Shape;338;p48"/>
          <p:cNvPicPr preferRelativeResize="0"/>
          <p:nvPr/>
        </p:nvPicPr>
        <p:blipFill>
          <a:blip r:embed="rId4">
            <a:alphaModFix/>
          </a:blip>
          <a:stretch>
            <a:fillRect/>
          </a:stretch>
        </p:blipFill>
        <p:spPr>
          <a:xfrm>
            <a:off x="621875" y="2166450"/>
            <a:ext cx="3185351" cy="2977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8208"/>
            </a:gs>
            <a:gs pos="100000">
              <a:srgbClr val="703E08"/>
            </a:gs>
          </a:gsLst>
          <a:lin ang="5400012" scaled="0"/>
        </a:gradFill>
      </p:bgPr>
    </p:bg>
    <p:spTree>
      <p:nvGrpSpPr>
        <p:cNvPr id="342" name="Shape 342"/>
        <p:cNvGrpSpPr/>
        <p:nvPr/>
      </p:nvGrpSpPr>
      <p:grpSpPr>
        <a:xfrm>
          <a:off x="0" y="0"/>
          <a:ext cx="0" cy="0"/>
          <a:chOff x="0" y="0"/>
          <a:chExt cx="0" cy="0"/>
        </a:xfrm>
      </p:grpSpPr>
      <p:sp>
        <p:nvSpPr>
          <p:cNvPr id="343" name="Google Shape;343;p49"/>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Top 10 Albums:   Bar Chart</a:t>
            </a:r>
            <a:endParaRPr/>
          </a:p>
        </p:txBody>
      </p:sp>
      <p:sp>
        <p:nvSpPr>
          <p:cNvPr id="344" name="Google Shape;344;p49"/>
          <p:cNvSpPr txBox="1"/>
          <p:nvPr/>
        </p:nvSpPr>
        <p:spPr>
          <a:xfrm>
            <a:off x="749100" y="1171325"/>
            <a:ext cx="8046900" cy="3596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0" rtl="0" algn="l">
              <a:spcBef>
                <a:spcPts val="0"/>
              </a:spcBef>
              <a:spcAft>
                <a:spcPts val="0"/>
              </a:spcAft>
              <a:buNone/>
            </a:pPr>
            <a:r>
              <a:rPr lang="es">
                <a:solidFill>
                  <a:schemeClr val="dk2"/>
                </a:solidFill>
                <a:latin typeface="Roboto Condensed Light"/>
                <a:ea typeface="Roboto Condensed Light"/>
                <a:cs typeface="Roboto Condensed Light"/>
                <a:sym typeface="Roboto Condensed Light"/>
              </a:rPr>
              <a:t>Challenges: </a:t>
            </a:r>
            <a:endParaRPr>
              <a:solidFill>
                <a:schemeClr val="dk2"/>
              </a:solidFill>
              <a:latin typeface="Roboto Condensed Light"/>
              <a:ea typeface="Roboto Condensed Light"/>
              <a:cs typeface="Roboto Condensed Light"/>
              <a:sym typeface="Roboto Condensed Light"/>
            </a:endParaRPr>
          </a:p>
          <a:p>
            <a:pPr indent="0" lvl="0" marL="4572000" rtl="0" algn="l">
              <a:spcBef>
                <a:spcPts val="0"/>
              </a:spcBef>
              <a:spcAft>
                <a:spcPts val="0"/>
              </a:spcAft>
              <a:buNone/>
            </a:pPr>
            <a:r>
              <a:rPr lang="es">
                <a:solidFill>
                  <a:schemeClr val="dk2"/>
                </a:solidFill>
                <a:latin typeface="Roboto Condensed Light"/>
                <a:ea typeface="Roboto Condensed Light"/>
                <a:cs typeface="Roboto Condensed Light"/>
                <a:sym typeface="Roboto Condensed Light"/>
              </a:rPr>
              <a:t>Has album name, but not artist name.</a:t>
            </a:r>
            <a:endParaRPr>
              <a:solidFill>
                <a:schemeClr val="dk2"/>
              </a:solidFill>
              <a:latin typeface="Roboto Condensed Light"/>
              <a:ea typeface="Roboto Condensed Light"/>
              <a:cs typeface="Roboto Condensed Light"/>
              <a:sym typeface="Roboto Condensed Light"/>
            </a:endParaRPr>
          </a:p>
          <a:p>
            <a:pPr indent="0" lvl="0" marL="4572000" rtl="0" algn="l">
              <a:spcBef>
                <a:spcPts val="0"/>
              </a:spcBef>
              <a:spcAft>
                <a:spcPts val="0"/>
              </a:spcAft>
              <a:buNone/>
            </a:pPr>
            <a:r>
              <a:rPr lang="es">
                <a:solidFill>
                  <a:schemeClr val="dk2"/>
                </a:solidFill>
                <a:latin typeface="Roboto Condensed Light"/>
                <a:ea typeface="Roboto Condensed Light"/>
                <a:cs typeface="Roboto Condensed Light"/>
                <a:sym typeface="Roboto Condensed Light"/>
              </a:rPr>
              <a:t>When grouping by Album, lost the Artist column.</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p:txBody>
      </p:sp>
      <p:pic>
        <p:nvPicPr>
          <p:cNvPr id="345" name="Google Shape;345;p49"/>
          <p:cNvPicPr preferRelativeResize="0"/>
          <p:nvPr/>
        </p:nvPicPr>
        <p:blipFill>
          <a:blip r:embed="rId3">
            <a:alphaModFix/>
          </a:blip>
          <a:stretch>
            <a:fillRect/>
          </a:stretch>
        </p:blipFill>
        <p:spPr>
          <a:xfrm>
            <a:off x="835575" y="1171325"/>
            <a:ext cx="4250102" cy="3972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8208"/>
            </a:gs>
            <a:gs pos="100000">
              <a:srgbClr val="703E08"/>
            </a:gs>
          </a:gsLst>
          <a:lin ang="5400012" scaled="0"/>
        </a:gradFill>
      </p:bgPr>
    </p:bg>
    <p:spTree>
      <p:nvGrpSpPr>
        <p:cNvPr id="349" name="Shape 349"/>
        <p:cNvGrpSpPr/>
        <p:nvPr/>
      </p:nvGrpSpPr>
      <p:grpSpPr>
        <a:xfrm>
          <a:off x="0" y="0"/>
          <a:ext cx="0" cy="0"/>
          <a:chOff x="0" y="0"/>
          <a:chExt cx="0" cy="0"/>
        </a:xfrm>
      </p:grpSpPr>
      <p:sp>
        <p:nvSpPr>
          <p:cNvPr id="350" name="Google Shape;350;p50"/>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Top 10 Albums:   Vlookup Table</a:t>
            </a:r>
            <a:endParaRPr/>
          </a:p>
        </p:txBody>
      </p:sp>
      <p:sp>
        <p:nvSpPr>
          <p:cNvPr id="351" name="Google Shape;351;p50"/>
          <p:cNvSpPr txBox="1"/>
          <p:nvPr/>
        </p:nvSpPr>
        <p:spPr>
          <a:xfrm>
            <a:off x="749100" y="1171325"/>
            <a:ext cx="8046900" cy="35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b="1" lang="es">
                <a:solidFill>
                  <a:schemeClr val="dk2"/>
                </a:solidFill>
                <a:latin typeface="Roboto Condensed"/>
                <a:ea typeface="Roboto Condensed"/>
                <a:cs typeface="Roboto Condensed"/>
                <a:sym typeface="Roboto Condensed"/>
              </a:rPr>
              <a:t>Insight:</a:t>
            </a:r>
            <a:r>
              <a:rPr lang="es">
                <a:solidFill>
                  <a:schemeClr val="dk2"/>
                </a:solidFill>
                <a:latin typeface="Roboto Condensed Light"/>
                <a:ea typeface="Roboto Condensed Light"/>
                <a:cs typeface="Roboto Condensed Light"/>
                <a:sym typeface="Roboto Condensed Light"/>
              </a:rPr>
              <a:t> Two albums are Spanish - speaking, by Bad Bunny &amp; Luis Fonsi </a:t>
            </a:r>
            <a:r>
              <a:rPr lang="es">
                <a:solidFill>
                  <a:schemeClr val="dk2"/>
                </a:solidFill>
                <a:latin typeface="Roboto Condensed Light"/>
                <a:ea typeface="Roboto Condensed Light"/>
                <a:cs typeface="Roboto Condensed Light"/>
                <a:sym typeface="Roboto Condensed Light"/>
              </a:rPr>
              <a:t>while</a:t>
            </a:r>
            <a:r>
              <a:rPr lang="es">
                <a:solidFill>
                  <a:schemeClr val="dk2"/>
                </a:solidFill>
                <a:latin typeface="Roboto Condensed Light"/>
                <a:ea typeface="Roboto Condensed Light"/>
                <a:cs typeface="Roboto Condensed Light"/>
                <a:sym typeface="Roboto Condensed Light"/>
              </a:rPr>
              <a:t> rest is English-speaking.</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b="1" lang="es">
                <a:solidFill>
                  <a:schemeClr val="dk2"/>
                </a:solidFill>
                <a:latin typeface="Roboto Condensed"/>
                <a:ea typeface="Roboto Condensed"/>
                <a:cs typeface="Roboto Condensed"/>
                <a:sym typeface="Roboto Condensed"/>
              </a:rPr>
              <a:t>Further Analysis:</a:t>
            </a:r>
            <a:r>
              <a:rPr lang="es">
                <a:solidFill>
                  <a:schemeClr val="dk2"/>
                </a:solidFill>
                <a:latin typeface="Roboto Condensed Light"/>
                <a:ea typeface="Roboto Condensed Light"/>
                <a:cs typeface="Roboto Condensed Light"/>
                <a:sym typeface="Roboto Condensed Light"/>
              </a:rPr>
              <a:t> Would like to compare to top ten albums sold, Soundscan dataset or Billboard.</a:t>
            </a:r>
            <a:endParaRPr>
              <a:solidFill>
                <a:schemeClr val="dk2"/>
              </a:solidFill>
              <a:latin typeface="Roboto Condensed Light"/>
              <a:ea typeface="Roboto Condensed Light"/>
              <a:cs typeface="Roboto Condensed Light"/>
              <a:sym typeface="Roboto Condensed Light"/>
            </a:endParaRPr>
          </a:p>
        </p:txBody>
      </p:sp>
      <p:pic>
        <p:nvPicPr>
          <p:cNvPr id="352" name="Google Shape;352;p50"/>
          <p:cNvPicPr preferRelativeResize="0"/>
          <p:nvPr/>
        </p:nvPicPr>
        <p:blipFill>
          <a:blip r:embed="rId3">
            <a:alphaModFix/>
          </a:blip>
          <a:stretch>
            <a:fillRect/>
          </a:stretch>
        </p:blipFill>
        <p:spPr>
          <a:xfrm>
            <a:off x="1253188" y="1263550"/>
            <a:ext cx="5419725" cy="2076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lin ang="5400012" scaled="0"/>
        </a:gradFill>
      </p:bgPr>
    </p:bg>
    <p:spTree>
      <p:nvGrpSpPr>
        <p:cNvPr id="356" name="Shape 356"/>
        <p:cNvGrpSpPr/>
        <p:nvPr/>
      </p:nvGrpSpPr>
      <p:grpSpPr>
        <a:xfrm>
          <a:off x="0" y="0"/>
          <a:ext cx="0" cy="0"/>
          <a:chOff x="0" y="0"/>
          <a:chExt cx="0" cy="0"/>
        </a:xfrm>
      </p:grpSpPr>
      <p:sp>
        <p:nvSpPr>
          <p:cNvPr id="357" name="Google Shape;357;p51"/>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Single Vs Album - Which is more successful?</a:t>
            </a:r>
            <a:r>
              <a:rPr lang="es" sz="2400"/>
              <a:t> </a:t>
            </a:r>
            <a:endParaRPr sz="2400"/>
          </a:p>
        </p:txBody>
      </p:sp>
      <p:sp>
        <p:nvSpPr>
          <p:cNvPr id="358" name="Google Shape;358;p51"/>
          <p:cNvSpPr txBox="1"/>
          <p:nvPr/>
        </p:nvSpPr>
        <p:spPr>
          <a:xfrm>
            <a:off x="675575" y="1171325"/>
            <a:ext cx="8046900" cy="359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Backtracking a bit, w</a:t>
            </a:r>
            <a:r>
              <a:rPr lang="es">
                <a:solidFill>
                  <a:schemeClr val="dk2"/>
                </a:solidFill>
                <a:latin typeface="Roboto Condensed Light"/>
                <a:ea typeface="Roboto Condensed Light"/>
                <a:cs typeface="Roboto Condensed Light"/>
                <a:sym typeface="Roboto Condensed Light"/>
              </a:rPr>
              <a:t>hat constitutes as </a:t>
            </a:r>
            <a:r>
              <a:rPr b="1" lang="es">
                <a:solidFill>
                  <a:schemeClr val="dk2"/>
                </a:solidFill>
                <a:latin typeface="Roboto Condensed"/>
                <a:ea typeface="Roboto Condensed"/>
                <a:cs typeface="Roboto Condensed"/>
                <a:sym typeface="Roboto Condensed"/>
              </a:rPr>
              <a:t>success?</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The overall </a:t>
            </a:r>
            <a:r>
              <a:rPr b="1" lang="es">
                <a:solidFill>
                  <a:schemeClr val="dk2"/>
                </a:solidFill>
                <a:latin typeface="Roboto Condensed"/>
                <a:ea typeface="Roboto Condensed"/>
                <a:cs typeface="Roboto Condensed"/>
                <a:sym typeface="Roboto Condensed"/>
              </a:rPr>
              <a:t>top 100 </a:t>
            </a:r>
            <a:r>
              <a:rPr lang="es">
                <a:solidFill>
                  <a:schemeClr val="dk2"/>
                </a:solidFill>
                <a:latin typeface="Roboto Condensed Light"/>
                <a:ea typeface="Roboto Condensed Light"/>
                <a:cs typeface="Roboto Condensed Light"/>
                <a:sym typeface="Roboto Condensed Light"/>
              </a:rPr>
              <a:t>singles &amp; albums then can be used to</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s">
                <a:solidFill>
                  <a:schemeClr val="dk2"/>
                </a:solidFill>
                <a:latin typeface="Roboto Condensed Light"/>
                <a:ea typeface="Roboto Condensed Light"/>
                <a:cs typeface="Roboto Condensed Light"/>
                <a:sym typeface="Roboto Condensed Light"/>
              </a:rPr>
              <a:t>	determine which track origin is more successful.</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rPr lang="es">
                <a:solidFill>
                  <a:schemeClr val="dk2"/>
                </a:solidFill>
                <a:latin typeface="Roboto Condensed Light"/>
                <a:ea typeface="Roboto Condensed Light"/>
                <a:cs typeface="Roboto Condensed Light"/>
                <a:sym typeface="Roboto Condensed Light"/>
              </a:rPr>
              <a:t>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s">
                <a:solidFill>
                  <a:schemeClr val="dk2"/>
                </a:solidFill>
                <a:latin typeface="Roboto Condensed Light"/>
                <a:ea typeface="Roboto Condensed Light"/>
                <a:cs typeface="Roboto Condensed Light"/>
                <a:sym typeface="Roboto Condensed Light"/>
              </a:rPr>
              <a:t>	</a:t>
            </a:r>
            <a:endParaRPr>
              <a:solidFill>
                <a:schemeClr val="dk2"/>
              </a:solidFill>
              <a:latin typeface="Roboto Condensed Light"/>
              <a:ea typeface="Roboto Condensed Light"/>
              <a:cs typeface="Roboto Condensed Light"/>
              <a:sym typeface="Roboto Condensed Light"/>
            </a:endParaRPr>
          </a:p>
        </p:txBody>
      </p:sp>
      <p:pic>
        <p:nvPicPr>
          <p:cNvPr id="359" name="Google Shape;359;p51"/>
          <p:cNvPicPr preferRelativeResize="0"/>
          <p:nvPr/>
        </p:nvPicPr>
        <p:blipFill>
          <a:blip r:embed="rId3">
            <a:alphaModFix/>
          </a:blip>
          <a:stretch>
            <a:fillRect/>
          </a:stretch>
        </p:blipFill>
        <p:spPr>
          <a:xfrm>
            <a:off x="1226100" y="1630738"/>
            <a:ext cx="4888299" cy="508575"/>
          </a:xfrm>
          <a:prstGeom prst="rect">
            <a:avLst/>
          </a:prstGeom>
          <a:noFill/>
          <a:ln>
            <a:noFill/>
          </a:ln>
        </p:spPr>
      </p:pic>
      <p:pic>
        <p:nvPicPr>
          <p:cNvPr id="360" name="Google Shape;360;p51"/>
          <p:cNvPicPr preferRelativeResize="0"/>
          <p:nvPr/>
        </p:nvPicPr>
        <p:blipFill>
          <a:blip r:embed="rId4">
            <a:alphaModFix/>
          </a:blip>
          <a:stretch>
            <a:fillRect/>
          </a:stretch>
        </p:blipFill>
        <p:spPr>
          <a:xfrm>
            <a:off x="5844700" y="2598725"/>
            <a:ext cx="2574975" cy="2038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lin ang="5400012" scaled="0"/>
        </a:gradFill>
      </p:bgPr>
    </p:bg>
    <p:spTree>
      <p:nvGrpSpPr>
        <p:cNvPr id="364" name="Shape 364"/>
        <p:cNvGrpSpPr/>
        <p:nvPr/>
      </p:nvGrpSpPr>
      <p:grpSpPr>
        <a:xfrm>
          <a:off x="0" y="0"/>
          <a:ext cx="0" cy="0"/>
          <a:chOff x="0" y="0"/>
          <a:chExt cx="0" cy="0"/>
        </a:xfrm>
      </p:grpSpPr>
      <p:sp>
        <p:nvSpPr>
          <p:cNvPr id="365" name="Google Shape;365;p52"/>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Single Vs Album Success - The Approach</a:t>
            </a:r>
            <a:endParaRPr sz="3000"/>
          </a:p>
        </p:txBody>
      </p:sp>
      <p:sp>
        <p:nvSpPr>
          <p:cNvPr id="366" name="Google Shape;366;p52"/>
          <p:cNvSpPr txBox="1"/>
          <p:nvPr/>
        </p:nvSpPr>
        <p:spPr>
          <a:xfrm>
            <a:off x="617725" y="1107550"/>
            <a:ext cx="8046900" cy="359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First I created my own separate dataframe from the original</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Cleaned the data further.</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The </a:t>
            </a:r>
            <a:r>
              <a:rPr lang="es">
                <a:solidFill>
                  <a:schemeClr val="dk2"/>
                </a:solidFill>
                <a:latin typeface="Roboto Condensed Light"/>
                <a:ea typeface="Roboto Condensed Light"/>
                <a:cs typeface="Roboto Condensed Light"/>
                <a:sym typeface="Roboto Condensed Light"/>
              </a:rPr>
              <a:t>output of all the cleaning</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rPr lang="es">
                <a:solidFill>
                  <a:schemeClr val="dk2"/>
                </a:solidFill>
                <a:latin typeface="Roboto Condensed Light"/>
                <a:ea typeface="Roboto Condensed Light"/>
                <a:cs typeface="Roboto Condensed Light"/>
                <a:sym typeface="Roboto Condensed Light"/>
              </a:rPr>
              <a:t>and sorting.</a:t>
            </a:r>
            <a:endParaRPr>
              <a:solidFill>
                <a:schemeClr val="dk2"/>
              </a:solidFill>
              <a:latin typeface="Roboto Condensed Light"/>
              <a:ea typeface="Roboto Condensed Light"/>
              <a:cs typeface="Roboto Condensed Light"/>
              <a:sym typeface="Roboto Condensed Light"/>
            </a:endParaRPr>
          </a:p>
        </p:txBody>
      </p:sp>
      <p:pic>
        <p:nvPicPr>
          <p:cNvPr id="367" name="Google Shape;367;p52"/>
          <p:cNvPicPr preferRelativeResize="0"/>
          <p:nvPr/>
        </p:nvPicPr>
        <p:blipFill>
          <a:blip r:embed="rId3">
            <a:alphaModFix/>
          </a:blip>
          <a:stretch>
            <a:fillRect/>
          </a:stretch>
        </p:blipFill>
        <p:spPr>
          <a:xfrm>
            <a:off x="1141975" y="1430275"/>
            <a:ext cx="5113700" cy="273300"/>
          </a:xfrm>
          <a:prstGeom prst="rect">
            <a:avLst/>
          </a:prstGeom>
          <a:noFill/>
          <a:ln>
            <a:noFill/>
          </a:ln>
        </p:spPr>
      </p:pic>
      <p:pic>
        <p:nvPicPr>
          <p:cNvPr id="368" name="Google Shape;368;p52"/>
          <p:cNvPicPr preferRelativeResize="0"/>
          <p:nvPr/>
        </p:nvPicPr>
        <p:blipFill>
          <a:blip r:embed="rId4">
            <a:alphaModFix/>
          </a:blip>
          <a:stretch>
            <a:fillRect/>
          </a:stretch>
        </p:blipFill>
        <p:spPr>
          <a:xfrm>
            <a:off x="6561576" y="986212"/>
            <a:ext cx="1884598" cy="1669651"/>
          </a:xfrm>
          <a:prstGeom prst="rect">
            <a:avLst/>
          </a:prstGeom>
          <a:noFill/>
          <a:ln>
            <a:noFill/>
          </a:ln>
        </p:spPr>
      </p:pic>
      <p:pic>
        <p:nvPicPr>
          <p:cNvPr id="369" name="Google Shape;369;p52"/>
          <p:cNvPicPr preferRelativeResize="0"/>
          <p:nvPr/>
        </p:nvPicPr>
        <p:blipFill>
          <a:blip r:embed="rId5">
            <a:alphaModFix/>
          </a:blip>
          <a:stretch>
            <a:fillRect/>
          </a:stretch>
        </p:blipFill>
        <p:spPr>
          <a:xfrm>
            <a:off x="4072375" y="2745775"/>
            <a:ext cx="4754126" cy="2323451"/>
          </a:xfrm>
          <a:prstGeom prst="rect">
            <a:avLst/>
          </a:prstGeom>
          <a:noFill/>
          <a:ln>
            <a:noFill/>
          </a:ln>
        </p:spPr>
      </p:pic>
      <p:pic>
        <p:nvPicPr>
          <p:cNvPr id="370" name="Google Shape;370;p52"/>
          <p:cNvPicPr preferRelativeResize="0"/>
          <p:nvPr/>
        </p:nvPicPr>
        <p:blipFill>
          <a:blip r:embed="rId6">
            <a:alphaModFix/>
          </a:blip>
          <a:stretch>
            <a:fillRect/>
          </a:stretch>
        </p:blipFill>
        <p:spPr>
          <a:xfrm>
            <a:off x="1141975" y="2049925"/>
            <a:ext cx="5113700" cy="605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lin ang="5400012" scaled="0"/>
        </a:gradFill>
      </p:bgPr>
    </p:bg>
    <p:spTree>
      <p:nvGrpSpPr>
        <p:cNvPr id="374" name="Shape 374"/>
        <p:cNvGrpSpPr/>
        <p:nvPr/>
      </p:nvGrpSpPr>
      <p:grpSpPr>
        <a:xfrm>
          <a:off x="0" y="0"/>
          <a:ext cx="0" cy="0"/>
          <a:chOff x="0" y="0"/>
          <a:chExt cx="0" cy="0"/>
        </a:xfrm>
      </p:grpSpPr>
      <p:sp>
        <p:nvSpPr>
          <p:cNvPr id="375" name="Google Shape;375;p53"/>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Single Vs Album Success - Filtering</a:t>
            </a:r>
            <a:endParaRPr sz="3000"/>
          </a:p>
          <a:p>
            <a:pPr indent="0" lvl="0" marL="0" rtl="0" algn="l">
              <a:spcBef>
                <a:spcPts val="0"/>
              </a:spcBef>
              <a:spcAft>
                <a:spcPts val="0"/>
              </a:spcAft>
              <a:buNone/>
            </a:pPr>
            <a:r>
              <a:t/>
            </a:r>
            <a:endParaRPr/>
          </a:p>
        </p:txBody>
      </p:sp>
      <p:sp>
        <p:nvSpPr>
          <p:cNvPr id="376" name="Google Shape;376;p53"/>
          <p:cNvSpPr txBox="1"/>
          <p:nvPr/>
        </p:nvSpPr>
        <p:spPr>
          <a:xfrm>
            <a:off x="617725" y="1107550"/>
            <a:ext cx="8046900" cy="359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Filtering </a:t>
            </a:r>
            <a:r>
              <a:rPr lang="es">
                <a:solidFill>
                  <a:schemeClr val="dk2"/>
                </a:solidFill>
                <a:latin typeface="Roboto Condensed Light"/>
                <a:ea typeface="Roboto Condensed Light"/>
                <a:cs typeface="Roboto Condensed Light"/>
                <a:sym typeface="Roboto Condensed Light"/>
              </a:rPr>
              <a:t>for Top 100 single/album		</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317500" lvl="0" marL="36576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Output:</a:t>
            </a:r>
            <a:endParaRPr>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p:txBody>
      </p:sp>
      <p:pic>
        <p:nvPicPr>
          <p:cNvPr id="377" name="Google Shape;377;p53"/>
          <p:cNvPicPr preferRelativeResize="0"/>
          <p:nvPr/>
        </p:nvPicPr>
        <p:blipFill>
          <a:blip r:embed="rId3">
            <a:alphaModFix/>
          </a:blip>
          <a:stretch>
            <a:fillRect/>
          </a:stretch>
        </p:blipFill>
        <p:spPr>
          <a:xfrm>
            <a:off x="574727" y="2686063"/>
            <a:ext cx="2000925" cy="2017575"/>
          </a:xfrm>
          <a:prstGeom prst="rect">
            <a:avLst/>
          </a:prstGeom>
          <a:noFill/>
          <a:ln>
            <a:noFill/>
          </a:ln>
        </p:spPr>
      </p:pic>
      <p:pic>
        <p:nvPicPr>
          <p:cNvPr id="378" name="Google Shape;378;p53"/>
          <p:cNvPicPr preferRelativeResize="0"/>
          <p:nvPr/>
        </p:nvPicPr>
        <p:blipFill>
          <a:blip r:embed="rId4">
            <a:alphaModFix/>
          </a:blip>
          <a:stretch>
            <a:fillRect/>
          </a:stretch>
        </p:blipFill>
        <p:spPr>
          <a:xfrm>
            <a:off x="933362" y="1521300"/>
            <a:ext cx="4429737" cy="702950"/>
          </a:xfrm>
          <a:prstGeom prst="rect">
            <a:avLst/>
          </a:prstGeom>
          <a:noFill/>
          <a:ln>
            <a:noFill/>
          </a:ln>
        </p:spPr>
      </p:pic>
      <p:sp>
        <p:nvSpPr>
          <p:cNvPr id="379" name="Google Shape;379;p53"/>
          <p:cNvSpPr/>
          <p:nvPr/>
        </p:nvSpPr>
        <p:spPr>
          <a:xfrm>
            <a:off x="1067225" y="2044550"/>
            <a:ext cx="1078800" cy="179700"/>
          </a:xfrm>
          <a:prstGeom prst="flowChartConnec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380" name="Google Shape;380;p53"/>
          <p:cNvSpPr/>
          <p:nvPr/>
        </p:nvSpPr>
        <p:spPr>
          <a:xfrm>
            <a:off x="5663300" y="3116900"/>
            <a:ext cx="497700" cy="4881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381" name="Google Shape;381;p53"/>
          <p:cNvPicPr preferRelativeResize="0"/>
          <p:nvPr/>
        </p:nvPicPr>
        <p:blipFill>
          <a:blip r:embed="rId5">
            <a:alphaModFix/>
          </a:blip>
          <a:stretch>
            <a:fillRect/>
          </a:stretch>
        </p:blipFill>
        <p:spPr>
          <a:xfrm>
            <a:off x="2632776" y="2360910"/>
            <a:ext cx="2790688" cy="2491115"/>
          </a:xfrm>
          <a:prstGeom prst="rect">
            <a:avLst/>
          </a:prstGeom>
          <a:noFill/>
          <a:ln>
            <a:noFill/>
          </a:ln>
        </p:spPr>
      </p:pic>
      <p:sp>
        <p:nvSpPr>
          <p:cNvPr id="382" name="Google Shape;382;p53"/>
          <p:cNvSpPr txBox="1"/>
          <p:nvPr/>
        </p:nvSpPr>
        <p:spPr>
          <a:xfrm>
            <a:off x="5363100" y="2763750"/>
            <a:ext cx="9498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Condensed Light"/>
                <a:ea typeface="Roboto Condensed Light"/>
                <a:cs typeface="Roboto Condensed Light"/>
                <a:sym typeface="Roboto Condensed Light"/>
              </a:rPr>
              <a:t>  </a:t>
            </a:r>
            <a:r>
              <a:rPr lang="es">
                <a:solidFill>
                  <a:schemeClr val="dk2"/>
                </a:solidFill>
                <a:latin typeface="Roboto Condensed Light"/>
                <a:ea typeface="Roboto Condensed Light"/>
                <a:cs typeface="Roboto Condensed Light"/>
                <a:sym typeface="Roboto Condensed Light"/>
              </a:rPr>
              <a:t>Expanded</a:t>
            </a:r>
            <a:endParaRPr>
              <a:solidFill>
                <a:schemeClr val="dk2"/>
              </a:solidFill>
              <a:latin typeface="Roboto Condensed Light"/>
              <a:ea typeface="Roboto Condensed Light"/>
              <a:cs typeface="Roboto Condensed Light"/>
              <a:sym typeface="Roboto Condensed Light"/>
            </a:endParaRPr>
          </a:p>
        </p:txBody>
      </p:sp>
      <p:pic>
        <p:nvPicPr>
          <p:cNvPr id="383" name="Google Shape;383;p53"/>
          <p:cNvPicPr preferRelativeResize="0"/>
          <p:nvPr/>
        </p:nvPicPr>
        <p:blipFill>
          <a:blip r:embed="rId6">
            <a:alphaModFix/>
          </a:blip>
          <a:stretch>
            <a:fillRect/>
          </a:stretch>
        </p:blipFill>
        <p:spPr>
          <a:xfrm>
            <a:off x="6303200" y="1956654"/>
            <a:ext cx="2790700" cy="29595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lin ang="5400012" scaled="0"/>
        </a:gradFill>
      </p:bgPr>
    </p:bg>
    <p:spTree>
      <p:nvGrpSpPr>
        <p:cNvPr id="387" name="Shape 387"/>
        <p:cNvGrpSpPr/>
        <p:nvPr/>
      </p:nvGrpSpPr>
      <p:grpSpPr>
        <a:xfrm>
          <a:off x="0" y="0"/>
          <a:ext cx="0" cy="0"/>
          <a:chOff x="0" y="0"/>
          <a:chExt cx="0" cy="0"/>
        </a:xfrm>
      </p:grpSpPr>
      <p:sp>
        <p:nvSpPr>
          <p:cNvPr id="388" name="Google Shape;388;p54"/>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Single Vs Album Success - The Visualization</a:t>
            </a:r>
            <a:endParaRPr sz="3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9" name="Google Shape;389;p54"/>
          <p:cNvSpPr txBox="1"/>
          <p:nvPr/>
        </p:nvSpPr>
        <p:spPr>
          <a:xfrm>
            <a:off x="490750" y="1037125"/>
            <a:ext cx="8046900" cy="3596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Roboto Condensed Light"/>
              <a:buChar char="●"/>
            </a:pPr>
            <a:r>
              <a:rPr lang="es" sz="1200">
                <a:solidFill>
                  <a:schemeClr val="dk2"/>
                </a:solidFill>
                <a:latin typeface="Roboto Condensed Light"/>
                <a:ea typeface="Roboto Condensed Light"/>
                <a:cs typeface="Roboto Condensed Light"/>
                <a:sym typeface="Roboto Condensed Light"/>
              </a:rPr>
              <a:t>Bar Chart to </a:t>
            </a:r>
            <a:r>
              <a:rPr b="1" lang="es" sz="1200">
                <a:solidFill>
                  <a:schemeClr val="dk2"/>
                </a:solidFill>
                <a:latin typeface="Roboto Condensed"/>
                <a:ea typeface="Roboto Condensed"/>
                <a:cs typeface="Roboto Condensed"/>
                <a:sym typeface="Roboto Condensed"/>
              </a:rPr>
              <a:t>Visualize</a:t>
            </a:r>
            <a:r>
              <a:rPr lang="es" sz="1200">
                <a:solidFill>
                  <a:schemeClr val="dk2"/>
                </a:solidFill>
                <a:latin typeface="Roboto Condensed Light"/>
                <a:ea typeface="Roboto Condensed Light"/>
                <a:cs typeface="Roboto Condensed Light"/>
                <a:sym typeface="Roboto Condensed Light"/>
              </a:rPr>
              <a:t> the data</a:t>
            </a:r>
            <a:endParaRPr sz="1200">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200">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200">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200">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200">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200">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200">
              <a:solidFill>
                <a:schemeClr val="dk2"/>
              </a:solidFill>
              <a:latin typeface="Roboto Condensed Light"/>
              <a:ea typeface="Roboto Condensed Light"/>
              <a:cs typeface="Roboto Condensed Light"/>
              <a:sym typeface="Roboto Condensed Light"/>
            </a:endParaRPr>
          </a:p>
          <a:p>
            <a:pPr indent="-304800" lvl="0" marL="457200" rtl="0" algn="l">
              <a:spcBef>
                <a:spcPts val="0"/>
              </a:spcBef>
              <a:spcAft>
                <a:spcPts val="0"/>
              </a:spcAft>
              <a:buClr>
                <a:schemeClr val="dk2"/>
              </a:buClr>
              <a:buSzPts val="1200"/>
              <a:buFont typeface="Roboto Condensed Light"/>
              <a:buChar char="●"/>
            </a:pPr>
            <a:r>
              <a:rPr lang="es" sz="1200">
                <a:solidFill>
                  <a:schemeClr val="dk2"/>
                </a:solidFill>
                <a:latin typeface="Roboto Condensed Light"/>
                <a:ea typeface="Roboto Condensed Light"/>
                <a:cs typeface="Roboto Condensed Light"/>
                <a:sym typeface="Roboto Condensed Light"/>
              </a:rPr>
              <a:t>Analysis:</a:t>
            </a:r>
            <a:endParaRPr sz="1200">
              <a:solidFill>
                <a:schemeClr val="dk2"/>
              </a:solidFill>
              <a:latin typeface="Roboto Condensed Light"/>
              <a:ea typeface="Roboto Condensed Light"/>
              <a:cs typeface="Roboto Condensed Light"/>
              <a:sym typeface="Roboto Condensed Light"/>
            </a:endParaRPr>
          </a:p>
          <a:p>
            <a:pPr indent="-304800" lvl="1" marL="914400" rtl="0" algn="l">
              <a:spcBef>
                <a:spcPts val="0"/>
              </a:spcBef>
              <a:spcAft>
                <a:spcPts val="0"/>
              </a:spcAft>
              <a:buClr>
                <a:schemeClr val="dk2"/>
              </a:buClr>
              <a:buSzPts val="1200"/>
              <a:buFont typeface="Roboto Condensed Light"/>
              <a:buChar char="○"/>
            </a:pPr>
            <a:r>
              <a:rPr b="1" lang="es" sz="1200">
                <a:solidFill>
                  <a:schemeClr val="dk2"/>
                </a:solidFill>
                <a:latin typeface="Roboto Condensed"/>
                <a:ea typeface="Roboto Condensed"/>
                <a:cs typeface="Roboto Condensed"/>
                <a:sym typeface="Roboto Condensed"/>
              </a:rPr>
              <a:t>Blue</a:t>
            </a:r>
            <a:r>
              <a:rPr lang="es" sz="1200">
                <a:solidFill>
                  <a:schemeClr val="dk2"/>
                </a:solidFill>
                <a:latin typeface="Roboto Condensed Light"/>
                <a:ea typeface="Roboto Condensed Light"/>
                <a:cs typeface="Roboto Condensed Light"/>
                <a:sym typeface="Roboto Condensed Light"/>
              </a:rPr>
              <a:t> - Collective Sum of all Single Combined Views &amp;</a:t>
            </a:r>
            <a:endParaRPr sz="1200">
              <a:solidFill>
                <a:schemeClr val="dk2"/>
              </a:solidFill>
              <a:latin typeface="Roboto Condensed Light"/>
              <a:ea typeface="Roboto Condensed Light"/>
              <a:cs typeface="Roboto Condensed Light"/>
              <a:sym typeface="Roboto Condensed Light"/>
            </a:endParaRPr>
          </a:p>
          <a:p>
            <a:pPr indent="457200" lvl="0" marL="457200" rtl="0" algn="l">
              <a:spcBef>
                <a:spcPts val="0"/>
              </a:spcBef>
              <a:spcAft>
                <a:spcPts val="0"/>
              </a:spcAft>
              <a:buNone/>
            </a:pPr>
            <a:r>
              <a:rPr lang="es" sz="1200">
                <a:solidFill>
                  <a:schemeClr val="dk2"/>
                </a:solidFill>
                <a:latin typeface="Roboto Condensed Light"/>
                <a:ea typeface="Roboto Condensed Light"/>
                <a:cs typeface="Roboto Condensed Light"/>
                <a:sym typeface="Roboto Condensed Light"/>
              </a:rPr>
              <a:t>Streams</a:t>
            </a:r>
            <a:endParaRPr b="1" sz="1200">
              <a:solidFill>
                <a:schemeClr val="dk2"/>
              </a:solidFill>
              <a:latin typeface="Roboto Condensed"/>
              <a:ea typeface="Roboto Condensed"/>
              <a:cs typeface="Roboto Condensed"/>
              <a:sym typeface="Roboto Condensed"/>
            </a:endParaRPr>
          </a:p>
          <a:p>
            <a:pPr indent="-304800" lvl="1" marL="914400" rtl="0" algn="l">
              <a:spcBef>
                <a:spcPts val="0"/>
              </a:spcBef>
              <a:spcAft>
                <a:spcPts val="0"/>
              </a:spcAft>
              <a:buClr>
                <a:schemeClr val="dk2"/>
              </a:buClr>
              <a:buSzPts val="1200"/>
              <a:buFont typeface="Roboto Condensed Light"/>
              <a:buChar char="○"/>
            </a:pPr>
            <a:r>
              <a:rPr b="1" lang="es" sz="1200">
                <a:solidFill>
                  <a:schemeClr val="dk2"/>
                </a:solidFill>
                <a:latin typeface="Roboto Condensed"/>
                <a:ea typeface="Roboto Condensed"/>
                <a:cs typeface="Roboto Condensed"/>
                <a:sym typeface="Roboto Condensed"/>
              </a:rPr>
              <a:t>Green</a:t>
            </a:r>
            <a:r>
              <a:rPr lang="es" sz="1200">
                <a:solidFill>
                  <a:schemeClr val="dk2"/>
                </a:solidFill>
                <a:latin typeface="Roboto Condensed Light"/>
                <a:ea typeface="Roboto Condensed Light"/>
                <a:cs typeface="Roboto Condensed Light"/>
                <a:sym typeface="Roboto Condensed Light"/>
              </a:rPr>
              <a:t> - Collective Sum  of all Album Combined Views</a:t>
            </a:r>
            <a:endParaRPr sz="1200">
              <a:solidFill>
                <a:schemeClr val="dk2"/>
              </a:solidFill>
              <a:latin typeface="Roboto Condensed Light"/>
              <a:ea typeface="Roboto Condensed Light"/>
              <a:cs typeface="Roboto Condensed Light"/>
              <a:sym typeface="Roboto Condensed Light"/>
            </a:endParaRPr>
          </a:p>
          <a:p>
            <a:pPr indent="0" lvl="0" marL="914400" rtl="0" algn="l">
              <a:spcBef>
                <a:spcPts val="0"/>
              </a:spcBef>
              <a:spcAft>
                <a:spcPts val="0"/>
              </a:spcAft>
              <a:buNone/>
            </a:pPr>
            <a:r>
              <a:rPr lang="es" sz="1200">
                <a:solidFill>
                  <a:schemeClr val="dk2"/>
                </a:solidFill>
                <a:latin typeface="Roboto Condensed Light"/>
                <a:ea typeface="Roboto Condensed Light"/>
                <a:cs typeface="Roboto Condensed Light"/>
                <a:sym typeface="Roboto Condensed Light"/>
              </a:rPr>
              <a:t>&amp; Streams.</a:t>
            </a:r>
            <a:endParaRPr sz="1200">
              <a:solidFill>
                <a:schemeClr val="dk2"/>
              </a:solidFill>
              <a:latin typeface="Roboto Condensed Light"/>
              <a:ea typeface="Roboto Condensed Light"/>
              <a:cs typeface="Roboto Condensed Light"/>
              <a:sym typeface="Roboto Condensed Light"/>
            </a:endParaRPr>
          </a:p>
          <a:p>
            <a:pPr indent="-304800" lvl="0" marL="457200" rtl="0" algn="l">
              <a:spcBef>
                <a:spcPts val="0"/>
              </a:spcBef>
              <a:spcAft>
                <a:spcPts val="0"/>
              </a:spcAft>
              <a:buClr>
                <a:schemeClr val="dk2"/>
              </a:buClr>
              <a:buSzPts val="1200"/>
              <a:buFont typeface="Roboto Condensed Light"/>
              <a:buChar char="●"/>
            </a:pPr>
            <a:r>
              <a:rPr lang="es" sz="1200">
                <a:solidFill>
                  <a:schemeClr val="dk2"/>
                </a:solidFill>
                <a:latin typeface="Roboto Condensed Light"/>
                <a:ea typeface="Roboto Condensed Light"/>
                <a:cs typeface="Roboto Condensed Light"/>
                <a:sym typeface="Roboto Condensed Light"/>
              </a:rPr>
              <a:t>Conclusion</a:t>
            </a:r>
            <a:r>
              <a:rPr lang="es" sz="1200">
                <a:solidFill>
                  <a:schemeClr val="dk2"/>
                </a:solidFill>
                <a:latin typeface="Roboto Condensed Light"/>
                <a:ea typeface="Roboto Condensed Light"/>
                <a:cs typeface="Roboto Condensed Light"/>
                <a:sym typeface="Roboto Condensed Light"/>
              </a:rPr>
              <a:t>:</a:t>
            </a:r>
            <a:endParaRPr sz="1200">
              <a:solidFill>
                <a:schemeClr val="dk2"/>
              </a:solidFill>
              <a:latin typeface="Roboto Condensed Light"/>
              <a:ea typeface="Roboto Condensed Light"/>
              <a:cs typeface="Roboto Condensed Light"/>
              <a:sym typeface="Roboto Condensed Light"/>
            </a:endParaRPr>
          </a:p>
          <a:p>
            <a:pPr indent="-304800" lvl="1" marL="914400" rtl="0" algn="l">
              <a:spcBef>
                <a:spcPts val="0"/>
              </a:spcBef>
              <a:spcAft>
                <a:spcPts val="0"/>
              </a:spcAft>
              <a:buClr>
                <a:schemeClr val="dk2"/>
              </a:buClr>
              <a:buSzPts val="1200"/>
              <a:buFont typeface="Roboto Condensed Light"/>
              <a:buChar char="○"/>
            </a:pPr>
            <a:r>
              <a:rPr lang="es" sz="1200">
                <a:solidFill>
                  <a:schemeClr val="dk2"/>
                </a:solidFill>
                <a:latin typeface="Roboto Condensed Light"/>
                <a:ea typeface="Roboto Condensed Light"/>
                <a:cs typeface="Roboto Condensed Light"/>
                <a:sym typeface="Roboto Condensed Light"/>
              </a:rPr>
              <a:t>Albums are </a:t>
            </a:r>
            <a:r>
              <a:rPr b="1" lang="es" sz="1200">
                <a:solidFill>
                  <a:schemeClr val="dk2"/>
                </a:solidFill>
                <a:latin typeface="Roboto Condensed"/>
                <a:ea typeface="Roboto Condensed"/>
                <a:cs typeface="Roboto Condensed"/>
                <a:sym typeface="Roboto Condensed"/>
              </a:rPr>
              <a:t>more</a:t>
            </a:r>
            <a:r>
              <a:rPr lang="es" sz="1200">
                <a:solidFill>
                  <a:schemeClr val="dk2"/>
                </a:solidFill>
                <a:latin typeface="Roboto Condensed Light"/>
                <a:ea typeface="Roboto Condensed Light"/>
                <a:cs typeface="Roboto Condensed Light"/>
                <a:sym typeface="Roboto Condensed Light"/>
              </a:rPr>
              <a:t> successful</a:t>
            </a:r>
            <a:endParaRPr sz="1200">
              <a:solidFill>
                <a:schemeClr val="dk2"/>
              </a:solidFill>
              <a:latin typeface="Roboto Condensed Light"/>
              <a:ea typeface="Roboto Condensed Light"/>
              <a:cs typeface="Roboto Condensed Light"/>
              <a:sym typeface="Roboto Condensed Light"/>
            </a:endParaRPr>
          </a:p>
          <a:p>
            <a:pPr indent="-304800" lvl="2" marL="1371600" rtl="0" algn="l">
              <a:spcBef>
                <a:spcPts val="0"/>
              </a:spcBef>
              <a:spcAft>
                <a:spcPts val="0"/>
              </a:spcAft>
              <a:buClr>
                <a:schemeClr val="dk2"/>
              </a:buClr>
              <a:buSzPts val="1200"/>
              <a:buFont typeface="Roboto Condensed Light"/>
              <a:buChar char="■"/>
            </a:pPr>
            <a:r>
              <a:rPr lang="es" sz="1200">
                <a:solidFill>
                  <a:schemeClr val="dk2"/>
                </a:solidFill>
                <a:latin typeface="Roboto Condensed Light"/>
                <a:ea typeface="Roboto Condensed Light"/>
                <a:cs typeface="Roboto Condensed Light"/>
                <a:sym typeface="Roboto Condensed Light"/>
              </a:rPr>
              <a:t>30 </a:t>
            </a:r>
            <a:r>
              <a:rPr b="1" lang="es" sz="1200">
                <a:solidFill>
                  <a:schemeClr val="dk2"/>
                </a:solidFill>
                <a:latin typeface="Roboto Condensed"/>
                <a:ea typeface="Roboto Condensed"/>
                <a:cs typeface="Roboto Condensed"/>
                <a:sym typeface="Roboto Condensed"/>
              </a:rPr>
              <a:t>billion</a:t>
            </a:r>
            <a:r>
              <a:rPr lang="es" sz="1200">
                <a:solidFill>
                  <a:schemeClr val="dk2"/>
                </a:solidFill>
                <a:latin typeface="Roboto Condensed Light"/>
                <a:ea typeface="Roboto Condensed Light"/>
                <a:cs typeface="Roboto Condensed Light"/>
                <a:sym typeface="Roboto Condensed Light"/>
              </a:rPr>
              <a:t> more Combined Views &amp; Streams</a:t>
            </a:r>
            <a:endParaRPr sz="1200">
              <a:solidFill>
                <a:schemeClr val="dk2"/>
              </a:solidFill>
              <a:latin typeface="Roboto Condensed Light"/>
              <a:ea typeface="Roboto Condensed Light"/>
              <a:cs typeface="Roboto Condensed Light"/>
              <a:sym typeface="Roboto Condensed Light"/>
            </a:endParaRPr>
          </a:p>
          <a:p>
            <a:pPr indent="-304800" lvl="3" marL="1828800" rtl="0" algn="l">
              <a:spcBef>
                <a:spcPts val="0"/>
              </a:spcBef>
              <a:spcAft>
                <a:spcPts val="0"/>
              </a:spcAft>
              <a:buClr>
                <a:schemeClr val="dk2"/>
              </a:buClr>
              <a:buSzPts val="1200"/>
              <a:buFont typeface="Roboto Condensed Light"/>
              <a:buChar char="●"/>
            </a:pPr>
            <a:r>
              <a:rPr lang="es" sz="1200">
                <a:solidFill>
                  <a:schemeClr val="dk2"/>
                </a:solidFill>
                <a:latin typeface="Roboto Condensed Light"/>
                <a:ea typeface="Roboto Condensed Light"/>
                <a:cs typeface="Roboto Condensed Light"/>
                <a:sym typeface="Roboto Condensed Light"/>
              </a:rPr>
              <a:t>More than double the cumulative </a:t>
            </a:r>
            <a:endParaRPr sz="1200">
              <a:solidFill>
                <a:schemeClr val="dk2"/>
              </a:solidFill>
              <a:latin typeface="Roboto Condensed Light"/>
              <a:ea typeface="Roboto Condensed Light"/>
              <a:cs typeface="Roboto Condensed Light"/>
              <a:sym typeface="Roboto Condensed Light"/>
            </a:endParaRPr>
          </a:p>
          <a:p>
            <a:pPr indent="0" lvl="0" marL="1828800" rtl="0" algn="l">
              <a:spcBef>
                <a:spcPts val="0"/>
              </a:spcBef>
              <a:spcAft>
                <a:spcPts val="0"/>
              </a:spcAft>
              <a:buNone/>
            </a:pPr>
            <a:r>
              <a:rPr lang="es" sz="1200">
                <a:solidFill>
                  <a:schemeClr val="dk2"/>
                </a:solidFill>
                <a:latin typeface="Roboto Condensed Light"/>
                <a:ea typeface="Roboto Condensed Light"/>
                <a:cs typeface="Roboto Condensed Light"/>
                <a:sym typeface="Roboto Condensed Light"/>
              </a:rPr>
              <a:t>Single amount.</a:t>
            </a:r>
            <a:endParaRPr sz="1200">
              <a:solidFill>
                <a:schemeClr val="dk2"/>
              </a:solidFill>
              <a:latin typeface="Roboto Condensed Light"/>
              <a:ea typeface="Roboto Condensed Light"/>
              <a:cs typeface="Roboto Condensed Light"/>
              <a:sym typeface="Roboto Condensed Light"/>
            </a:endParaRPr>
          </a:p>
          <a:p>
            <a:pPr indent="0" lvl="0" marL="1828800" rtl="0" algn="l">
              <a:spcBef>
                <a:spcPts val="0"/>
              </a:spcBef>
              <a:spcAft>
                <a:spcPts val="0"/>
              </a:spcAft>
              <a:buNone/>
            </a:pPr>
            <a:r>
              <a:t/>
            </a:r>
            <a:endParaRPr sz="1200">
              <a:solidFill>
                <a:schemeClr val="dk2"/>
              </a:solidFill>
              <a:latin typeface="Roboto Condensed Light"/>
              <a:ea typeface="Roboto Condensed Light"/>
              <a:cs typeface="Roboto Condensed Light"/>
              <a:sym typeface="Roboto Condensed Light"/>
            </a:endParaRPr>
          </a:p>
          <a:p>
            <a:pPr indent="-304800" lvl="0" marL="457200" rtl="0" algn="l">
              <a:spcBef>
                <a:spcPts val="0"/>
              </a:spcBef>
              <a:spcAft>
                <a:spcPts val="0"/>
              </a:spcAft>
              <a:buClr>
                <a:schemeClr val="dk2"/>
              </a:buClr>
              <a:buSzPts val="1200"/>
              <a:buFont typeface="Roboto Condensed Light"/>
              <a:buChar char="●"/>
            </a:pPr>
            <a:r>
              <a:rPr lang="es" sz="1200">
                <a:solidFill>
                  <a:schemeClr val="dk2"/>
                </a:solidFill>
                <a:latin typeface="Roboto Condensed Light"/>
                <a:ea typeface="Roboto Condensed Light"/>
                <a:cs typeface="Roboto Condensed Light"/>
                <a:sym typeface="Roboto Condensed Light"/>
              </a:rPr>
              <a:t>Challenge: filtering out the data set, </a:t>
            </a:r>
            <a:endParaRPr sz="1200">
              <a:solidFill>
                <a:schemeClr val="dk2"/>
              </a:solidFill>
              <a:latin typeface="Roboto Condensed Light"/>
              <a:ea typeface="Roboto Condensed Light"/>
              <a:cs typeface="Roboto Condensed Light"/>
              <a:sym typeface="Roboto Condensed Light"/>
            </a:endParaRPr>
          </a:p>
          <a:p>
            <a:pPr indent="-298450" lvl="1" marL="914400" rtl="0" algn="l">
              <a:spcBef>
                <a:spcPts val="0"/>
              </a:spcBef>
              <a:spcAft>
                <a:spcPts val="0"/>
              </a:spcAft>
              <a:buClr>
                <a:schemeClr val="dk2"/>
              </a:buClr>
              <a:buSzPts val="1100"/>
              <a:buFont typeface="Roboto Condensed Light"/>
              <a:buChar char="○"/>
            </a:pPr>
            <a:r>
              <a:rPr lang="es" sz="1100">
                <a:solidFill>
                  <a:schemeClr val="dk2"/>
                </a:solidFill>
                <a:latin typeface="Roboto Condensed Light"/>
                <a:ea typeface="Roboto Condensed Light"/>
                <a:cs typeface="Roboto Condensed Light"/>
                <a:sym typeface="Roboto Condensed Light"/>
              </a:rPr>
              <a:t>This data shows the </a:t>
            </a:r>
            <a:r>
              <a:rPr b="1" lang="es" sz="1100">
                <a:solidFill>
                  <a:schemeClr val="dk2"/>
                </a:solidFill>
                <a:latin typeface="Roboto Condensed"/>
                <a:ea typeface="Roboto Condensed"/>
                <a:cs typeface="Roboto Condensed"/>
                <a:sym typeface="Roboto Condensed"/>
              </a:rPr>
              <a:t>collective summation</a:t>
            </a:r>
            <a:r>
              <a:rPr lang="es" sz="1100">
                <a:solidFill>
                  <a:schemeClr val="dk2"/>
                </a:solidFill>
                <a:latin typeface="Roboto Condensed Light"/>
                <a:ea typeface="Roboto Condensed Light"/>
                <a:cs typeface="Roboto Condensed Light"/>
                <a:sym typeface="Roboto Condensed Light"/>
              </a:rPr>
              <a:t> and </a:t>
            </a:r>
            <a:r>
              <a:rPr b="1" lang="es" sz="1100">
                <a:solidFill>
                  <a:schemeClr val="dk2"/>
                </a:solidFill>
                <a:latin typeface="Roboto Condensed"/>
                <a:ea typeface="Roboto Condensed"/>
                <a:cs typeface="Roboto Condensed"/>
                <a:sym typeface="Roboto Condensed"/>
              </a:rPr>
              <a:t>not individual </a:t>
            </a:r>
            <a:endParaRPr b="1" sz="1100">
              <a:solidFill>
                <a:schemeClr val="dk2"/>
              </a:solidFill>
              <a:latin typeface="Roboto Condensed"/>
              <a:ea typeface="Roboto Condensed"/>
              <a:cs typeface="Roboto Condensed"/>
              <a:sym typeface="Roboto Condensed"/>
            </a:endParaRPr>
          </a:p>
          <a:p>
            <a:pPr indent="0" lvl="0" marL="914400" rtl="0" algn="l">
              <a:spcBef>
                <a:spcPts val="0"/>
              </a:spcBef>
              <a:spcAft>
                <a:spcPts val="0"/>
              </a:spcAft>
              <a:buNone/>
            </a:pPr>
            <a:r>
              <a:rPr b="1" lang="es" sz="1100">
                <a:solidFill>
                  <a:schemeClr val="dk2"/>
                </a:solidFill>
                <a:latin typeface="Roboto Condensed"/>
                <a:ea typeface="Roboto Condensed"/>
                <a:cs typeface="Roboto Condensed"/>
                <a:sym typeface="Roboto Condensed"/>
              </a:rPr>
              <a:t>contribution</a:t>
            </a:r>
            <a:r>
              <a:rPr lang="es" sz="1100">
                <a:solidFill>
                  <a:schemeClr val="dk2"/>
                </a:solidFill>
                <a:latin typeface="Roboto Condensed Light"/>
                <a:ea typeface="Roboto Condensed Light"/>
                <a:cs typeface="Roboto Condensed Light"/>
                <a:sym typeface="Roboto Condensed Light"/>
              </a:rPr>
              <a:t>, which would require further cleaning and plotting.</a:t>
            </a:r>
            <a:endParaRPr sz="1100">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s">
                <a:solidFill>
                  <a:schemeClr val="dk2"/>
                </a:solidFill>
                <a:latin typeface="Roboto Condensed Light"/>
                <a:ea typeface="Roboto Condensed Light"/>
                <a:cs typeface="Roboto Condensed Light"/>
                <a:sym typeface="Roboto Condensed Light"/>
              </a:rPr>
              <a:t>	</a:t>
            </a:r>
            <a:endParaRPr>
              <a:solidFill>
                <a:schemeClr val="dk2"/>
              </a:solidFill>
              <a:latin typeface="Roboto Condensed Light"/>
              <a:ea typeface="Roboto Condensed Light"/>
              <a:cs typeface="Roboto Condensed Light"/>
              <a:sym typeface="Roboto Condensed Light"/>
            </a:endParaRPr>
          </a:p>
        </p:txBody>
      </p:sp>
      <p:pic>
        <p:nvPicPr>
          <p:cNvPr id="390" name="Google Shape;390;p54"/>
          <p:cNvPicPr preferRelativeResize="0"/>
          <p:nvPr/>
        </p:nvPicPr>
        <p:blipFill>
          <a:blip r:embed="rId3">
            <a:alphaModFix/>
          </a:blip>
          <a:stretch>
            <a:fillRect/>
          </a:stretch>
        </p:blipFill>
        <p:spPr>
          <a:xfrm>
            <a:off x="5144766" y="2101300"/>
            <a:ext cx="3713033" cy="2907476"/>
          </a:xfrm>
          <a:prstGeom prst="rect">
            <a:avLst/>
          </a:prstGeom>
          <a:noFill/>
          <a:ln>
            <a:noFill/>
          </a:ln>
        </p:spPr>
      </p:pic>
      <p:pic>
        <p:nvPicPr>
          <p:cNvPr id="391" name="Google Shape;391;p54"/>
          <p:cNvPicPr preferRelativeResize="0"/>
          <p:nvPr/>
        </p:nvPicPr>
        <p:blipFill>
          <a:blip r:embed="rId4">
            <a:alphaModFix/>
          </a:blip>
          <a:stretch>
            <a:fillRect/>
          </a:stretch>
        </p:blipFill>
        <p:spPr>
          <a:xfrm>
            <a:off x="996575" y="1395875"/>
            <a:ext cx="3987676" cy="841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lin ang="5400012" scaled="0"/>
        </a:gradFill>
      </p:bgPr>
    </p:bg>
    <p:spTree>
      <p:nvGrpSpPr>
        <p:cNvPr id="134" name="Shape 134"/>
        <p:cNvGrpSpPr/>
        <p:nvPr/>
      </p:nvGrpSpPr>
      <p:grpSpPr>
        <a:xfrm>
          <a:off x="0" y="0"/>
          <a:ext cx="0" cy="0"/>
          <a:chOff x="0" y="0"/>
          <a:chExt cx="0" cy="0"/>
        </a:xfrm>
      </p:grpSpPr>
      <p:sp>
        <p:nvSpPr>
          <p:cNvPr id="135" name="Google Shape;135;p19"/>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Data Set</a:t>
            </a:r>
            <a:endParaRPr/>
          </a:p>
        </p:txBody>
      </p:sp>
      <p:pic>
        <p:nvPicPr>
          <p:cNvPr id="136" name="Google Shape;136;p19"/>
          <p:cNvPicPr preferRelativeResize="0"/>
          <p:nvPr/>
        </p:nvPicPr>
        <p:blipFill>
          <a:blip r:embed="rId3">
            <a:alphaModFix/>
          </a:blip>
          <a:stretch>
            <a:fillRect/>
          </a:stretch>
        </p:blipFill>
        <p:spPr>
          <a:xfrm>
            <a:off x="152400" y="1500050"/>
            <a:ext cx="8839201" cy="289612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lin ang="5400012" scaled="0"/>
        </a:gradFill>
      </p:bgPr>
    </p:bg>
    <p:spTree>
      <p:nvGrpSpPr>
        <p:cNvPr id="395" name="Shape 395"/>
        <p:cNvGrpSpPr/>
        <p:nvPr/>
      </p:nvGrpSpPr>
      <p:grpSpPr>
        <a:xfrm>
          <a:off x="0" y="0"/>
          <a:ext cx="0" cy="0"/>
          <a:chOff x="0" y="0"/>
          <a:chExt cx="0" cy="0"/>
        </a:xfrm>
      </p:grpSpPr>
      <p:sp>
        <p:nvSpPr>
          <p:cNvPr id="396" name="Google Shape;396;p55"/>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Official Song and Unofficial Song on Youtube</a:t>
            </a:r>
            <a:endParaRPr/>
          </a:p>
        </p:txBody>
      </p:sp>
      <p:sp>
        <p:nvSpPr>
          <p:cNvPr id="397" name="Google Shape;397;p55"/>
          <p:cNvSpPr txBox="1"/>
          <p:nvPr/>
        </p:nvSpPr>
        <p:spPr>
          <a:xfrm>
            <a:off x="962550" y="1679650"/>
            <a:ext cx="6146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What is the ratio of success between Official and Unofficial Youtube Video song out of Top 100 Songs?</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Video that is not uploaded by Artist himself or doesn’t have recording label is Unofficial Video song.</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Cleaned the data by renaming columns and sorting it in descending order by Youtube Views, and visualized it using bar chart.</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p:txBody>
      </p:sp>
      <p:pic>
        <p:nvPicPr>
          <p:cNvPr id="398" name="Google Shape;398;p55"/>
          <p:cNvPicPr preferRelativeResize="0"/>
          <p:nvPr/>
        </p:nvPicPr>
        <p:blipFill>
          <a:blip r:embed="rId3">
            <a:alphaModFix/>
          </a:blip>
          <a:stretch>
            <a:fillRect/>
          </a:stretch>
        </p:blipFill>
        <p:spPr>
          <a:xfrm>
            <a:off x="6382950" y="2996001"/>
            <a:ext cx="2494299" cy="1960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lin ang="5400012" scaled="0"/>
        </a:gradFill>
      </p:bgPr>
    </p:bg>
    <p:spTree>
      <p:nvGrpSpPr>
        <p:cNvPr id="402" name="Shape 402"/>
        <p:cNvGrpSpPr/>
        <p:nvPr/>
      </p:nvGrpSpPr>
      <p:grpSpPr>
        <a:xfrm>
          <a:off x="0" y="0"/>
          <a:ext cx="0" cy="0"/>
          <a:chOff x="0" y="0"/>
          <a:chExt cx="0" cy="0"/>
        </a:xfrm>
      </p:grpSpPr>
      <p:sp>
        <p:nvSpPr>
          <p:cNvPr id="403" name="Google Shape;403;p56"/>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Official Song and Unofficial Song: Cleaning</a:t>
            </a:r>
            <a:endParaRPr/>
          </a:p>
          <a:p>
            <a:pPr indent="0" lvl="0" marL="0" rtl="0" algn="l">
              <a:spcBef>
                <a:spcPts val="0"/>
              </a:spcBef>
              <a:spcAft>
                <a:spcPts val="0"/>
              </a:spcAft>
              <a:buNone/>
            </a:pPr>
            <a:r>
              <a:t/>
            </a:r>
            <a:endParaRPr/>
          </a:p>
        </p:txBody>
      </p:sp>
      <p:sp>
        <p:nvSpPr>
          <p:cNvPr id="404" name="Google Shape;404;p56"/>
          <p:cNvSpPr txBox="1"/>
          <p:nvPr/>
        </p:nvSpPr>
        <p:spPr>
          <a:xfrm>
            <a:off x="951875" y="1722325"/>
            <a:ext cx="6146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Cleaned the data by renaming the columns, </a:t>
            </a:r>
            <a:r>
              <a:rPr lang="es">
                <a:solidFill>
                  <a:schemeClr val="dk2"/>
                </a:solidFill>
                <a:latin typeface="Roboto Condensed Light"/>
                <a:ea typeface="Roboto Condensed Light"/>
                <a:cs typeface="Roboto Condensed Light"/>
                <a:sym typeface="Roboto Condensed Light"/>
              </a:rPr>
              <a:t>sorting values in descending order and getting top 100 songs.</a:t>
            </a:r>
            <a:endParaRPr>
              <a:solidFill>
                <a:schemeClr val="dk2"/>
              </a:solidFill>
              <a:latin typeface="Roboto Condensed Light"/>
              <a:ea typeface="Roboto Condensed Light"/>
              <a:cs typeface="Roboto Condensed Light"/>
              <a:sym typeface="Roboto Condensed Light"/>
            </a:endParaRPr>
          </a:p>
        </p:txBody>
      </p:sp>
      <p:pic>
        <p:nvPicPr>
          <p:cNvPr id="405" name="Google Shape;405;p56"/>
          <p:cNvPicPr preferRelativeResize="0"/>
          <p:nvPr/>
        </p:nvPicPr>
        <p:blipFill rotWithShape="1">
          <a:blip r:embed="rId3">
            <a:alphaModFix/>
          </a:blip>
          <a:srcRect b="0" l="0" r="0" t="51049"/>
          <a:stretch/>
        </p:blipFill>
        <p:spPr>
          <a:xfrm>
            <a:off x="547225" y="2682750"/>
            <a:ext cx="7840099" cy="1224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C002"/>
            </a:gs>
            <a:gs pos="100000">
              <a:srgbClr val="795B04"/>
            </a:gs>
          </a:gsLst>
          <a:lin ang="5400012" scaled="0"/>
        </a:gradFill>
      </p:bgPr>
    </p:bg>
    <p:spTree>
      <p:nvGrpSpPr>
        <p:cNvPr id="409" name="Shape 409"/>
        <p:cNvGrpSpPr/>
        <p:nvPr/>
      </p:nvGrpSpPr>
      <p:grpSpPr>
        <a:xfrm>
          <a:off x="0" y="0"/>
          <a:ext cx="0" cy="0"/>
          <a:chOff x="0" y="0"/>
          <a:chExt cx="0" cy="0"/>
        </a:xfrm>
      </p:grpSpPr>
      <p:sp>
        <p:nvSpPr>
          <p:cNvPr id="410" name="Google Shape;410;p57"/>
          <p:cNvSpPr txBox="1"/>
          <p:nvPr>
            <p:ph type="ctrTitle"/>
          </p:nvPr>
        </p:nvSpPr>
        <p:spPr>
          <a:xfrm flipH="1">
            <a:off x="503650" y="11667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Official Song and Unofficial Song: Visualizing</a:t>
            </a:r>
            <a:endParaRPr/>
          </a:p>
          <a:p>
            <a:pPr indent="0" lvl="0" marL="0" rtl="0" algn="l">
              <a:spcBef>
                <a:spcPts val="0"/>
              </a:spcBef>
              <a:spcAft>
                <a:spcPts val="0"/>
              </a:spcAft>
              <a:buNone/>
            </a:pPr>
            <a:r>
              <a:t/>
            </a:r>
            <a:endParaRPr/>
          </a:p>
        </p:txBody>
      </p:sp>
      <p:sp>
        <p:nvSpPr>
          <p:cNvPr id="411" name="Google Shape;411;p57"/>
          <p:cNvSpPr txBox="1"/>
          <p:nvPr/>
        </p:nvSpPr>
        <p:spPr>
          <a:xfrm>
            <a:off x="813150" y="1171325"/>
            <a:ext cx="3681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Created a bar chart to display the data.</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Since it was True-False column, used value__counts to get the data.</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Conclusion: The ratio of official songs to unofficial song is 25:1.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p:txBody>
      </p:sp>
      <p:pic>
        <p:nvPicPr>
          <p:cNvPr id="412" name="Google Shape;412;p57"/>
          <p:cNvPicPr preferRelativeResize="0"/>
          <p:nvPr/>
        </p:nvPicPr>
        <p:blipFill>
          <a:blip r:embed="rId3">
            <a:alphaModFix/>
          </a:blip>
          <a:stretch>
            <a:fillRect/>
          </a:stretch>
        </p:blipFill>
        <p:spPr>
          <a:xfrm>
            <a:off x="551075" y="2657650"/>
            <a:ext cx="4205725" cy="2069877"/>
          </a:xfrm>
          <a:prstGeom prst="rect">
            <a:avLst/>
          </a:prstGeom>
          <a:noFill/>
          <a:ln>
            <a:noFill/>
          </a:ln>
        </p:spPr>
      </p:pic>
      <p:pic>
        <p:nvPicPr>
          <p:cNvPr id="413" name="Google Shape;413;p57"/>
          <p:cNvPicPr preferRelativeResize="0"/>
          <p:nvPr/>
        </p:nvPicPr>
        <p:blipFill>
          <a:blip r:embed="rId4">
            <a:alphaModFix/>
          </a:blip>
          <a:stretch>
            <a:fillRect/>
          </a:stretch>
        </p:blipFill>
        <p:spPr>
          <a:xfrm>
            <a:off x="5122638" y="1035600"/>
            <a:ext cx="3943663" cy="2905045"/>
          </a:xfrm>
          <a:prstGeom prst="rect">
            <a:avLst/>
          </a:prstGeom>
          <a:noFill/>
          <a:ln>
            <a:noFill/>
          </a:ln>
        </p:spPr>
      </p:pic>
      <p:pic>
        <p:nvPicPr>
          <p:cNvPr id="414" name="Google Shape;414;p57"/>
          <p:cNvPicPr preferRelativeResize="0"/>
          <p:nvPr/>
        </p:nvPicPr>
        <p:blipFill>
          <a:blip r:embed="rId5">
            <a:alphaModFix/>
          </a:blip>
          <a:stretch>
            <a:fillRect/>
          </a:stretch>
        </p:blipFill>
        <p:spPr>
          <a:xfrm>
            <a:off x="6294575" y="4287350"/>
            <a:ext cx="1450400" cy="582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418" name="Shape 418"/>
        <p:cNvGrpSpPr/>
        <p:nvPr/>
      </p:nvGrpSpPr>
      <p:grpSpPr>
        <a:xfrm>
          <a:off x="0" y="0"/>
          <a:ext cx="0" cy="0"/>
          <a:chOff x="0" y="0"/>
          <a:chExt cx="0" cy="0"/>
        </a:xfrm>
      </p:grpSpPr>
      <p:sp>
        <p:nvSpPr>
          <p:cNvPr id="419" name="Google Shape;419;p58"/>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Licensed </a:t>
            </a:r>
            <a:r>
              <a:rPr lang="es"/>
              <a:t>Song Vs. Unlicensed Song</a:t>
            </a:r>
            <a:endParaRPr/>
          </a:p>
          <a:p>
            <a:pPr indent="0" lvl="0" marL="0" rtl="0" algn="l">
              <a:spcBef>
                <a:spcPts val="0"/>
              </a:spcBef>
              <a:spcAft>
                <a:spcPts val="0"/>
              </a:spcAft>
              <a:buNone/>
            </a:pPr>
            <a:r>
              <a:t/>
            </a:r>
            <a:endParaRPr/>
          </a:p>
        </p:txBody>
      </p:sp>
      <p:sp>
        <p:nvSpPr>
          <p:cNvPr id="420" name="Google Shape;420;p58"/>
          <p:cNvSpPr txBox="1"/>
          <p:nvPr/>
        </p:nvSpPr>
        <p:spPr>
          <a:xfrm>
            <a:off x="951875" y="1722325"/>
            <a:ext cx="67443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Similar to the previous analysis, we also ran analysis for Licensed and Unlicensed songs.</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Licensed song means it is copyrighted song.</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Unlicensed song means the music is in the public domain and as it is not subject to copyright laws.</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Approach was similar to the previous one. Cleaned the data  and Visualized using bar chart.</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2"/>
              </a:solidFill>
              <a:latin typeface="Roboto Condensed Light"/>
              <a:ea typeface="Roboto Condensed Light"/>
              <a:cs typeface="Roboto Condensed Light"/>
              <a:sym typeface="Roboto Condensed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424" name="Shape 424"/>
        <p:cNvGrpSpPr/>
        <p:nvPr/>
      </p:nvGrpSpPr>
      <p:grpSpPr>
        <a:xfrm>
          <a:off x="0" y="0"/>
          <a:ext cx="0" cy="0"/>
          <a:chOff x="0" y="0"/>
          <a:chExt cx="0" cy="0"/>
        </a:xfrm>
      </p:grpSpPr>
      <p:sp>
        <p:nvSpPr>
          <p:cNvPr id="425" name="Google Shape;425;p59"/>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Licensed Song Vs. Unlicensed Song: Visualizing</a:t>
            </a:r>
            <a:endParaRPr/>
          </a:p>
          <a:p>
            <a:pPr indent="0" lvl="0" marL="0" rtl="0" algn="l">
              <a:spcBef>
                <a:spcPts val="0"/>
              </a:spcBef>
              <a:spcAft>
                <a:spcPts val="0"/>
              </a:spcAft>
              <a:buNone/>
            </a:pPr>
            <a:r>
              <a:t/>
            </a:r>
            <a:endParaRPr/>
          </a:p>
        </p:txBody>
      </p:sp>
      <p:pic>
        <p:nvPicPr>
          <p:cNvPr id="426" name="Google Shape;426;p59"/>
          <p:cNvPicPr preferRelativeResize="0"/>
          <p:nvPr/>
        </p:nvPicPr>
        <p:blipFill>
          <a:blip r:embed="rId3">
            <a:alphaModFix/>
          </a:blip>
          <a:stretch>
            <a:fillRect/>
          </a:stretch>
        </p:blipFill>
        <p:spPr>
          <a:xfrm>
            <a:off x="323100" y="3223175"/>
            <a:ext cx="4246250" cy="1802700"/>
          </a:xfrm>
          <a:prstGeom prst="rect">
            <a:avLst/>
          </a:prstGeom>
          <a:noFill/>
          <a:ln>
            <a:noFill/>
          </a:ln>
        </p:spPr>
      </p:pic>
      <p:pic>
        <p:nvPicPr>
          <p:cNvPr id="427" name="Google Shape;427;p59"/>
          <p:cNvPicPr preferRelativeResize="0"/>
          <p:nvPr/>
        </p:nvPicPr>
        <p:blipFill>
          <a:blip r:embed="rId4">
            <a:alphaModFix/>
          </a:blip>
          <a:stretch>
            <a:fillRect/>
          </a:stretch>
        </p:blipFill>
        <p:spPr>
          <a:xfrm>
            <a:off x="5195400" y="1423524"/>
            <a:ext cx="3678800" cy="2879525"/>
          </a:xfrm>
          <a:prstGeom prst="rect">
            <a:avLst/>
          </a:prstGeom>
          <a:noFill/>
          <a:ln>
            <a:noFill/>
          </a:ln>
        </p:spPr>
      </p:pic>
      <p:sp>
        <p:nvSpPr>
          <p:cNvPr id="428" name="Google Shape;428;p59"/>
          <p:cNvSpPr txBox="1"/>
          <p:nvPr/>
        </p:nvSpPr>
        <p:spPr>
          <a:xfrm>
            <a:off x="546375" y="1338175"/>
            <a:ext cx="4343100" cy="162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The outcome is almost </a:t>
            </a:r>
            <a:r>
              <a:rPr lang="es">
                <a:solidFill>
                  <a:schemeClr val="dk2"/>
                </a:solidFill>
                <a:latin typeface="Roboto Condensed Light"/>
                <a:ea typeface="Roboto Condensed Light"/>
                <a:cs typeface="Roboto Condensed Light"/>
                <a:sym typeface="Roboto Condensed Light"/>
              </a:rPr>
              <a:t>similar</a:t>
            </a:r>
            <a:r>
              <a:rPr lang="es">
                <a:solidFill>
                  <a:schemeClr val="dk2"/>
                </a:solidFill>
                <a:latin typeface="Roboto Condensed Light"/>
                <a:ea typeface="Roboto Condensed Light"/>
                <a:cs typeface="Roboto Condensed Light"/>
                <a:sym typeface="Roboto Condensed Light"/>
              </a:rPr>
              <a:t> to the previous one. The only difference is this data has been pulled from spotify and youtube combined.</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The ratio of success for Unlicensed songs is 1:20</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Challenges: Hard to trace the link between Unofficial Videos in previous analysis and Unofficial Songs. Are Unofficial Songs also Unlicensed?</a:t>
            </a:r>
            <a:endParaRPr>
              <a:solidFill>
                <a:schemeClr val="dk2"/>
              </a:solidFill>
              <a:latin typeface="Roboto Condensed Light"/>
              <a:ea typeface="Roboto Condensed Light"/>
              <a:cs typeface="Roboto Condensed Light"/>
              <a:sym typeface="Roboto Condensed Light"/>
            </a:endParaRPr>
          </a:p>
        </p:txBody>
      </p:sp>
      <p:pic>
        <p:nvPicPr>
          <p:cNvPr id="429" name="Google Shape;429;p59"/>
          <p:cNvPicPr preferRelativeResize="0"/>
          <p:nvPr/>
        </p:nvPicPr>
        <p:blipFill>
          <a:blip r:embed="rId5">
            <a:alphaModFix/>
          </a:blip>
          <a:stretch>
            <a:fillRect/>
          </a:stretch>
        </p:blipFill>
        <p:spPr>
          <a:xfrm>
            <a:off x="6564225" y="4367073"/>
            <a:ext cx="1321293" cy="722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33" name="Shape 433"/>
        <p:cNvGrpSpPr/>
        <p:nvPr/>
      </p:nvGrpSpPr>
      <p:grpSpPr>
        <a:xfrm>
          <a:off x="0" y="0"/>
          <a:ext cx="0" cy="0"/>
          <a:chOff x="0" y="0"/>
          <a:chExt cx="0" cy="0"/>
        </a:xfrm>
      </p:grpSpPr>
      <p:sp>
        <p:nvSpPr>
          <p:cNvPr id="434" name="Google Shape;434;p60"/>
          <p:cNvSpPr txBox="1"/>
          <p:nvPr>
            <p:ph type="ctrTitle"/>
          </p:nvPr>
        </p:nvSpPr>
        <p:spPr>
          <a:xfrm flipH="1">
            <a:off x="749100" y="500825"/>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API: Followers and Spotify Stream by Artist</a:t>
            </a:r>
            <a:endParaRPr/>
          </a:p>
        </p:txBody>
      </p:sp>
      <p:sp>
        <p:nvSpPr>
          <p:cNvPr id="435" name="Google Shape;435;p60"/>
          <p:cNvSpPr txBox="1"/>
          <p:nvPr/>
        </p:nvSpPr>
        <p:spPr>
          <a:xfrm>
            <a:off x="450275" y="1295500"/>
            <a:ext cx="5495700" cy="196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Is there any correlation between artist’s followers and artist’s total stream count on Spotify?</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Are the top followed artists on Spotify also the most listened artists on Spotify?</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Followers count was not available on dataset, so we used artist ID from URL given in dataset  to get followers data from Spotify API.</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Used Bar chart to compare.</a:t>
            </a:r>
            <a:endParaRPr>
              <a:solidFill>
                <a:schemeClr val="dk2"/>
              </a:solidFill>
              <a:latin typeface="Roboto Condensed Light"/>
              <a:ea typeface="Roboto Condensed Light"/>
              <a:cs typeface="Roboto Condensed Light"/>
              <a:sym typeface="Roboto Condensed Light"/>
            </a:endParaRPr>
          </a:p>
        </p:txBody>
      </p:sp>
      <p:pic>
        <p:nvPicPr>
          <p:cNvPr id="436" name="Google Shape;436;p60"/>
          <p:cNvPicPr preferRelativeResize="0"/>
          <p:nvPr/>
        </p:nvPicPr>
        <p:blipFill>
          <a:blip r:embed="rId3">
            <a:alphaModFix/>
          </a:blip>
          <a:stretch>
            <a:fillRect/>
          </a:stretch>
        </p:blipFill>
        <p:spPr>
          <a:xfrm>
            <a:off x="1421400" y="3789275"/>
            <a:ext cx="6114601" cy="1199100"/>
          </a:xfrm>
          <a:prstGeom prst="rect">
            <a:avLst/>
          </a:prstGeom>
          <a:noFill/>
          <a:ln>
            <a:noFill/>
          </a:ln>
        </p:spPr>
      </p:pic>
      <p:pic>
        <p:nvPicPr>
          <p:cNvPr id="437" name="Google Shape;437;p60"/>
          <p:cNvPicPr preferRelativeResize="0"/>
          <p:nvPr/>
        </p:nvPicPr>
        <p:blipFill rotWithShape="1">
          <a:blip r:embed="rId4">
            <a:alphaModFix/>
          </a:blip>
          <a:srcRect b="0" l="0" r="34145" t="0"/>
          <a:stretch/>
        </p:blipFill>
        <p:spPr>
          <a:xfrm>
            <a:off x="5679200" y="2145050"/>
            <a:ext cx="3069975" cy="670500"/>
          </a:xfrm>
          <a:prstGeom prst="rect">
            <a:avLst/>
          </a:prstGeom>
          <a:noFill/>
          <a:ln>
            <a:noFill/>
          </a:ln>
        </p:spPr>
      </p:pic>
      <p:sp>
        <p:nvSpPr>
          <p:cNvPr id="438" name="Google Shape;438;p60"/>
          <p:cNvSpPr/>
          <p:nvPr/>
        </p:nvSpPr>
        <p:spPr>
          <a:xfrm>
            <a:off x="8499550" y="2474150"/>
            <a:ext cx="498300" cy="341400"/>
          </a:xfrm>
          <a:prstGeom prst="leftArrow">
            <a:avLst>
              <a:gd fmla="val 50000" name="adj1"/>
              <a:gd fmla="val 50000" name="adj2"/>
            </a:avLst>
          </a:prstGeom>
          <a:solidFill>
            <a:srgbClr val="040C2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040C28"/>
              </a:highlight>
              <a:latin typeface="Roboto Condensed Light"/>
              <a:ea typeface="Roboto Condensed Light"/>
              <a:cs typeface="Roboto Condensed Light"/>
              <a:sym typeface="Roboto Condensed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42" name="Shape 442"/>
        <p:cNvGrpSpPr/>
        <p:nvPr/>
      </p:nvGrpSpPr>
      <p:grpSpPr>
        <a:xfrm>
          <a:off x="0" y="0"/>
          <a:ext cx="0" cy="0"/>
          <a:chOff x="0" y="0"/>
          <a:chExt cx="0" cy="0"/>
        </a:xfrm>
      </p:grpSpPr>
      <p:sp>
        <p:nvSpPr>
          <p:cNvPr id="443" name="Google Shape;443;p61"/>
          <p:cNvSpPr txBox="1"/>
          <p:nvPr>
            <p:ph type="ctrTitle"/>
          </p:nvPr>
        </p:nvSpPr>
        <p:spPr>
          <a:xfrm flipH="1">
            <a:off x="236900" y="330100"/>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300"/>
              <a:t>API: Followers and Spotify Stream by Artist: Cleaning</a:t>
            </a:r>
            <a:endParaRPr sz="3300"/>
          </a:p>
        </p:txBody>
      </p:sp>
      <p:sp>
        <p:nvSpPr>
          <p:cNvPr id="444" name="Google Shape;444;p61"/>
          <p:cNvSpPr txBox="1"/>
          <p:nvPr/>
        </p:nvSpPr>
        <p:spPr>
          <a:xfrm>
            <a:off x="695775" y="1000600"/>
            <a:ext cx="61467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Roboto Condensed Light"/>
              <a:buChar char="●"/>
            </a:pPr>
            <a:r>
              <a:rPr lang="es" sz="1200">
                <a:solidFill>
                  <a:schemeClr val="dk2"/>
                </a:solidFill>
                <a:latin typeface="Roboto Condensed Light"/>
                <a:ea typeface="Roboto Condensed Light"/>
                <a:cs typeface="Roboto Condensed Light"/>
                <a:sym typeface="Roboto Condensed Light"/>
              </a:rPr>
              <a:t>Filtered top 100 songs on Spotify.</a:t>
            </a:r>
            <a:endParaRPr sz="1200">
              <a:solidFill>
                <a:schemeClr val="dk2"/>
              </a:solidFill>
              <a:latin typeface="Roboto Condensed Light"/>
              <a:ea typeface="Roboto Condensed Light"/>
              <a:cs typeface="Roboto Condensed Light"/>
              <a:sym typeface="Roboto Condensed Light"/>
            </a:endParaRPr>
          </a:p>
        </p:txBody>
      </p:sp>
      <p:pic>
        <p:nvPicPr>
          <p:cNvPr id="445" name="Google Shape;445;p61"/>
          <p:cNvPicPr preferRelativeResize="0"/>
          <p:nvPr/>
        </p:nvPicPr>
        <p:blipFill>
          <a:blip r:embed="rId3">
            <a:alphaModFix/>
          </a:blip>
          <a:stretch>
            <a:fillRect/>
          </a:stretch>
        </p:blipFill>
        <p:spPr>
          <a:xfrm>
            <a:off x="888700" y="1400804"/>
            <a:ext cx="5110600" cy="335121"/>
          </a:xfrm>
          <a:prstGeom prst="rect">
            <a:avLst/>
          </a:prstGeom>
          <a:noFill/>
          <a:ln>
            <a:noFill/>
          </a:ln>
        </p:spPr>
      </p:pic>
      <p:sp>
        <p:nvSpPr>
          <p:cNvPr id="446" name="Google Shape;446;p61"/>
          <p:cNvSpPr txBox="1"/>
          <p:nvPr/>
        </p:nvSpPr>
        <p:spPr>
          <a:xfrm>
            <a:off x="695775" y="1735913"/>
            <a:ext cx="61467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Roboto Condensed Light"/>
              <a:buChar char="●"/>
            </a:pPr>
            <a:r>
              <a:rPr lang="es" sz="1200">
                <a:solidFill>
                  <a:schemeClr val="dk2"/>
                </a:solidFill>
                <a:latin typeface="Roboto Condensed Light"/>
                <a:ea typeface="Roboto Condensed Light"/>
                <a:cs typeface="Roboto Condensed Light"/>
                <a:sym typeface="Roboto Condensed Light"/>
              </a:rPr>
              <a:t>Split URL column to get ID and appended it to the empty list.</a:t>
            </a:r>
            <a:endParaRPr sz="1200">
              <a:solidFill>
                <a:schemeClr val="dk2"/>
              </a:solidFill>
              <a:latin typeface="Roboto Condensed Light"/>
              <a:ea typeface="Roboto Condensed Light"/>
              <a:cs typeface="Roboto Condensed Light"/>
              <a:sym typeface="Roboto Condensed Light"/>
            </a:endParaRPr>
          </a:p>
        </p:txBody>
      </p:sp>
      <p:pic>
        <p:nvPicPr>
          <p:cNvPr id="447" name="Google Shape;447;p61"/>
          <p:cNvPicPr preferRelativeResize="0"/>
          <p:nvPr/>
        </p:nvPicPr>
        <p:blipFill rotWithShape="1">
          <a:blip r:embed="rId4">
            <a:alphaModFix/>
          </a:blip>
          <a:srcRect b="0" l="4039" r="0" t="0"/>
          <a:stretch/>
        </p:blipFill>
        <p:spPr>
          <a:xfrm>
            <a:off x="586025" y="2074475"/>
            <a:ext cx="5026125" cy="1232950"/>
          </a:xfrm>
          <a:prstGeom prst="rect">
            <a:avLst/>
          </a:prstGeom>
          <a:noFill/>
          <a:ln>
            <a:noFill/>
          </a:ln>
        </p:spPr>
      </p:pic>
      <p:sp>
        <p:nvSpPr>
          <p:cNvPr id="448" name="Google Shape;448;p61"/>
          <p:cNvSpPr txBox="1"/>
          <p:nvPr/>
        </p:nvSpPr>
        <p:spPr>
          <a:xfrm>
            <a:off x="695775" y="3126025"/>
            <a:ext cx="61467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Roboto Condensed Light"/>
              <a:buChar char="●"/>
            </a:pPr>
            <a:r>
              <a:rPr lang="es" sz="1200">
                <a:solidFill>
                  <a:schemeClr val="dk2"/>
                </a:solidFill>
                <a:latin typeface="Roboto Condensed Light"/>
                <a:ea typeface="Roboto Condensed Light"/>
                <a:cs typeface="Roboto Condensed Light"/>
                <a:sym typeface="Roboto Condensed Light"/>
              </a:rPr>
              <a:t>Using the Artist ID, appended followers count to new empty list and created DataFrame off of that.</a:t>
            </a:r>
            <a:endParaRPr sz="1200">
              <a:solidFill>
                <a:schemeClr val="dk2"/>
              </a:solidFill>
              <a:latin typeface="Roboto Condensed Light"/>
              <a:ea typeface="Roboto Condensed Light"/>
              <a:cs typeface="Roboto Condensed Light"/>
              <a:sym typeface="Roboto Condensed Light"/>
            </a:endParaRPr>
          </a:p>
        </p:txBody>
      </p:sp>
      <p:pic>
        <p:nvPicPr>
          <p:cNvPr id="449" name="Google Shape;449;p61"/>
          <p:cNvPicPr preferRelativeResize="0"/>
          <p:nvPr/>
        </p:nvPicPr>
        <p:blipFill>
          <a:blip r:embed="rId5">
            <a:alphaModFix/>
          </a:blip>
          <a:stretch>
            <a:fillRect/>
          </a:stretch>
        </p:blipFill>
        <p:spPr>
          <a:xfrm>
            <a:off x="888700" y="3645975"/>
            <a:ext cx="4819475" cy="1401150"/>
          </a:xfrm>
          <a:prstGeom prst="rect">
            <a:avLst/>
          </a:prstGeom>
          <a:noFill/>
          <a:ln>
            <a:noFill/>
          </a:ln>
        </p:spPr>
      </p:pic>
      <p:pic>
        <p:nvPicPr>
          <p:cNvPr id="450" name="Google Shape;450;p61"/>
          <p:cNvPicPr preferRelativeResize="0"/>
          <p:nvPr/>
        </p:nvPicPr>
        <p:blipFill>
          <a:blip r:embed="rId6">
            <a:alphaModFix/>
          </a:blip>
          <a:stretch>
            <a:fillRect/>
          </a:stretch>
        </p:blipFill>
        <p:spPr>
          <a:xfrm flipH="1">
            <a:off x="6660901" y="1220000"/>
            <a:ext cx="2297514" cy="1401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54" name="Shape 454"/>
        <p:cNvGrpSpPr/>
        <p:nvPr/>
      </p:nvGrpSpPr>
      <p:grpSpPr>
        <a:xfrm>
          <a:off x="0" y="0"/>
          <a:ext cx="0" cy="0"/>
          <a:chOff x="0" y="0"/>
          <a:chExt cx="0" cy="0"/>
        </a:xfrm>
      </p:grpSpPr>
      <p:sp>
        <p:nvSpPr>
          <p:cNvPr id="455" name="Google Shape;455;p62"/>
          <p:cNvSpPr txBox="1"/>
          <p:nvPr>
            <p:ph type="ctrTitle"/>
          </p:nvPr>
        </p:nvSpPr>
        <p:spPr>
          <a:xfrm flipH="1">
            <a:off x="236900" y="330100"/>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100"/>
              <a:t>API: Followers and Spotify Stream by Artist: Visualizing</a:t>
            </a:r>
            <a:endParaRPr sz="3100"/>
          </a:p>
        </p:txBody>
      </p:sp>
      <p:pic>
        <p:nvPicPr>
          <p:cNvPr id="456" name="Google Shape;456;p62"/>
          <p:cNvPicPr preferRelativeResize="0"/>
          <p:nvPr/>
        </p:nvPicPr>
        <p:blipFill>
          <a:blip r:embed="rId3">
            <a:alphaModFix/>
          </a:blip>
          <a:stretch>
            <a:fillRect/>
          </a:stretch>
        </p:blipFill>
        <p:spPr>
          <a:xfrm>
            <a:off x="88375" y="1313438"/>
            <a:ext cx="4374326" cy="2882275"/>
          </a:xfrm>
          <a:prstGeom prst="rect">
            <a:avLst/>
          </a:prstGeom>
          <a:noFill/>
          <a:ln>
            <a:noFill/>
          </a:ln>
        </p:spPr>
      </p:pic>
      <p:pic>
        <p:nvPicPr>
          <p:cNvPr id="457" name="Google Shape;457;p62"/>
          <p:cNvPicPr preferRelativeResize="0"/>
          <p:nvPr/>
        </p:nvPicPr>
        <p:blipFill>
          <a:blip r:embed="rId4">
            <a:alphaModFix/>
          </a:blip>
          <a:stretch>
            <a:fillRect/>
          </a:stretch>
        </p:blipFill>
        <p:spPr>
          <a:xfrm>
            <a:off x="4516025" y="1313450"/>
            <a:ext cx="4506319" cy="2882275"/>
          </a:xfrm>
          <a:prstGeom prst="rect">
            <a:avLst/>
          </a:prstGeom>
          <a:noFill/>
          <a:ln>
            <a:noFill/>
          </a:ln>
        </p:spPr>
      </p:pic>
      <p:sp>
        <p:nvSpPr>
          <p:cNvPr id="458" name="Google Shape;458;p62"/>
          <p:cNvSpPr txBox="1"/>
          <p:nvPr/>
        </p:nvSpPr>
        <p:spPr>
          <a:xfrm>
            <a:off x="236900" y="913250"/>
            <a:ext cx="42258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s">
                <a:solidFill>
                  <a:schemeClr val="dk2"/>
                </a:solidFill>
                <a:latin typeface="Roboto Condensed Light"/>
                <a:ea typeface="Roboto Condensed Light"/>
                <a:cs typeface="Roboto Condensed Light"/>
                <a:sym typeface="Roboto Condensed Light"/>
              </a:rPr>
              <a:t>Top 50 Most Followed Artists on Spotify</a:t>
            </a:r>
            <a:endParaRPr>
              <a:solidFill>
                <a:schemeClr val="dk2"/>
              </a:solidFill>
              <a:latin typeface="Roboto Condensed Light"/>
              <a:ea typeface="Roboto Condensed Light"/>
              <a:cs typeface="Roboto Condensed Light"/>
              <a:sym typeface="Roboto Condensed Light"/>
            </a:endParaRPr>
          </a:p>
        </p:txBody>
      </p:sp>
      <p:sp>
        <p:nvSpPr>
          <p:cNvPr id="459" name="Google Shape;459;p62"/>
          <p:cNvSpPr txBox="1"/>
          <p:nvPr/>
        </p:nvSpPr>
        <p:spPr>
          <a:xfrm>
            <a:off x="5508450" y="913250"/>
            <a:ext cx="300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2"/>
                </a:solidFill>
                <a:latin typeface="Roboto Condensed Light"/>
                <a:ea typeface="Roboto Condensed Light"/>
                <a:cs typeface="Roboto Condensed Light"/>
                <a:sym typeface="Roboto Condensed Light"/>
              </a:rPr>
              <a:t>Top 50 Listened Artists on Spotify</a:t>
            </a:r>
            <a:endParaRPr>
              <a:solidFill>
                <a:schemeClr val="dk2"/>
              </a:solidFill>
              <a:latin typeface="Roboto Condensed Light"/>
              <a:ea typeface="Roboto Condensed Light"/>
              <a:cs typeface="Roboto Condensed Light"/>
              <a:sym typeface="Roboto Condensed Light"/>
            </a:endParaRPr>
          </a:p>
        </p:txBody>
      </p:sp>
      <p:sp>
        <p:nvSpPr>
          <p:cNvPr id="460" name="Google Shape;460;p62"/>
          <p:cNvSpPr txBox="1"/>
          <p:nvPr/>
        </p:nvSpPr>
        <p:spPr>
          <a:xfrm>
            <a:off x="1361000" y="4464800"/>
            <a:ext cx="6146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Insight: Only Edsheeran from top 5 most followed artists made it to top 5 most listened artists.</a:t>
            </a:r>
            <a:endParaRPr>
              <a:solidFill>
                <a:schemeClr val="dk2"/>
              </a:solidFill>
              <a:latin typeface="Roboto Condensed Light"/>
              <a:ea typeface="Roboto Condensed Light"/>
              <a:cs typeface="Roboto Condensed Light"/>
              <a:sym typeface="Roboto Condensed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lin ang="5400012" scaled="0"/>
        </a:gradFill>
      </p:bgPr>
    </p:bg>
    <p:spTree>
      <p:nvGrpSpPr>
        <p:cNvPr id="464" name="Shape 464"/>
        <p:cNvGrpSpPr/>
        <p:nvPr/>
      </p:nvGrpSpPr>
      <p:grpSpPr>
        <a:xfrm>
          <a:off x="0" y="0"/>
          <a:ext cx="0" cy="0"/>
          <a:chOff x="0" y="0"/>
          <a:chExt cx="0" cy="0"/>
        </a:xfrm>
      </p:grpSpPr>
      <p:sp>
        <p:nvSpPr>
          <p:cNvPr id="465" name="Google Shape;465;p63"/>
          <p:cNvSpPr txBox="1"/>
          <p:nvPr>
            <p:ph type="ctrTitle"/>
          </p:nvPr>
        </p:nvSpPr>
        <p:spPr>
          <a:xfrm flipH="1">
            <a:off x="236900" y="330100"/>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100"/>
              <a:t>API: Followers and Spotify Stream by Artist: Conclusion</a:t>
            </a:r>
            <a:endParaRPr sz="3100"/>
          </a:p>
        </p:txBody>
      </p:sp>
      <p:sp>
        <p:nvSpPr>
          <p:cNvPr id="466" name="Google Shape;466;p63"/>
          <p:cNvSpPr txBox="1"/>
          <p:nvPr/>
        </p:nvSpPr>
        <p:spPr>
          <a:xfrm>
            <a:off x="855825" y="1060725"/>
            <a:ext cx="6146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Conclusion: Around 80% Artists that are  most followed on Spotify has also the most number of Streams on Spotify. There is a strong correlation between followers count of artists and top streaming artists. Although, as you go down the order of top followers list, the correlation starts to break as mostly artists ranked in top 25 from the followers list  made it to top listened artists ranking. </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Limitation: The followers data is from Spotify only. It would be interesting to know most followed artists across all social media platforms. Probably rest of the 20% of most listened artists have better social media following on other platforms.</a:t>
            </a:r>
            <a:endParaRPr>
              <a:solidFill>
                <a:schemeClr val="dk2"/>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2"/>
              </a:buClr>
              <a:buSzPts val="1400"/>
              <a:buFont typeface="Roboto Condensed Light"/>
              <a:buChar char="●"/>
            </a:pPr>
            <a:r>
              <a:rPr lang="es">
                <a:solidFill>
                  <a:schemeClr val="dk2"/>
                </a:solidFill>
                <a:latin typeface="Roboto Condensed Light"/>
                <a:ea typeface="Roboto Condensed Light"/>
                <a:cs typeface="Roboto Condensed Light"/>
                <a:sym typeface="Roboto Condensed Light"/>
              </a:rPr>
              <a:t>Challenge: The most challenging and interesting part was to use the api from spotify artist link given in dataset. It would have been even better if the API had data for </a:t>
            </a:r>
            <a:r>
              <a:rPr lang="es">
                <a:solidFill>
                  <a:schemeClr val="dk2"/>
                </a:solidFill>
                <a:latin typeface="Roboto Condensed Light"/>
                <a:ea typeface="Roboto Condensed Light"/>
                <a:cs typeface="Roboto Condensed Light"/>
                <a:sym typeface="Roboto Condensed Light"/>
              </a:rPr>
              <a:t>genre</a:t>
            </a:r>
            <a:r>
              <a:rPr lang="es">
                <a:solidFill>
                  <a:schemeClr val="dk2"/>
                </a:solidFill>
                <a:latin typeface="Roboto Condensed Light"/>
                <a:ea typeface="Roboto Condensed Light"/>
                <a:cs typeface="Roboto Condensed Light"/>
                <a:sym typeface="Roboto Condensed Light"/>
              </a:rPr>
              <a:t> in track id endpoint. </a:t>
            </a:r>
            <a:endParaRPr>
              <a:solidFill>
                <a:schemeClr val="dk2"/>
              </a:solidFill>
              <a:latin typeface="Roboto Condensed Light"/>
              <a:ea typeface="Roboto Condensed Light"/>
              <a:cs typeface="Roboto Condensed Light"/>
              <a:sym typeface="Roboto Condensed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2CA"/>
            </a:gs>
            <a:gs pos="100000">
              <a:srgbClr val="613FB8"/>
            </a:gs>
          </a:gsLst>
          <a:lin ang="5400700" scaled="0"/>
        </a:gradFill>
      </p:bgPr>
    </p:bg>
    <p:spTree>
      <p:nvGrpSpPr>
        <p:cNvPr id="470" name="Shape 470"/>
        <p:cNvGrpSpPr/>
        <p:nvPr/>
      </p:nvGrpSpPr>
      <p:grpSpPr>
        <a:xfrm>
          <a:off x="0" y="0"/>
          <a:ext cx="0" cy="0"/>
          <a:chOff x="0" y="0"/>
          <a:chExt cx="0" cy="0"/>
        </a:xfrm>
      </p:grpSpPr>
      <p:sp>
        <p:nvSpPr>
          <p:cNvPr id="471" name="Google Shape;471;p64"/>
          <p:cNvSpPr txBox="1"/>
          <p:nvPr>
            <p:ph type="ctrTitle"/>
          </p:nvPr>
        </p:nvSpPr>
        <p:spPr>
          <a:xfrm flipH="1">
            <a:off x="1375550" y="3092475"/>
            <a:ext cx="63930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THANKS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lin ang="5400012" scaled="0"/>
        </a:gradFill>
      </p:bgPr>
    </p:bg>
    <p:spTree>
      <p:nvGrpSpPr>
        <p:cNvPr id="140" name="Shape 140"/>
        <p:cNvGrpSpPr/>
        <p:nvPr/>
      </p:nvGrpSpPr>
      <p:grpSpPr>
        <a:xfrm>
          <a:off x="0" y="0"/>
          <a:ext cx="0" cy="0"/>
          <a:chOff x="0" y="0"/>
          <a:chExt cx="0" cy="0"/>
        </a:xfrm>
      </p:grpSpPr>
      <p:sp>
        <p:nvSpPr>
          <p:cNvPr id="141" name="Google Shape;141;p20"/>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Data Set</a:t>
            </a:r>
            <a:endParaRPr/>
          </a:p>
        </p:txBody>
      </p:sp>
      <p:pic>
        <p:nvPicPr>
          <p:cNvPr id="142" name="Google Shape;142;p20"/>
          <p:cNvPicPr preferRelativeResize="0"/>
          <p:nvPr/>
        </p:nvPicPr>
        <p:blipFill>
          <a:blip r:embed="rId3">
            <a:alphaModFix/>
          </a:blip>
          <a:stretch>
            <a:fillRect/>
          </a:stretch>
        </p:blipFill>
        <p:spPr>
          <a:xfrm>
            <a:off x="152400" y="1500050"/>
            <a:ext cx="8839202" cy="32618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177EE"/>
            </a:gs>
            <a:gs pos="100000">
              <a:srgbClr val="113D8A"/>
            </a:gs>
          </a:gsLst>
          <a:lin ang="5400012" scaled="0"/>
        </a:gradFill>
      </p:bgPr>
    </p:bg>
    <p:spTree>
      <p:nvGrpSpPr>
        <p:cNvPr id="146" name="Shape 146"/>
        <p:cNvGrpSpPr/>
        <p:nvPr/>
      </p:nvGrpSpPr>
      <p:grpSpPr>
        <a:xfrm>
          <a:off x="0" y="0"/>
          <a:ext cx="0" cy="0"/>
          <a:chOff x="0" y="0"/>
          <a:chExt cx="0" cy="0"/>
        </a:xfrm>
      </p:grpSpPr>
      <p:sp>
        <p:nvSpPr>
          <p:cNvPr id="147" name="Google Shape;147;p21"/>
          <p:cNvSpPr txBox="1"/>
          <p:nvPr>
            <p:ph idx="8" type="ctrTitle"/>
          </p:nvPr>
        </p:nvSpPr>
        <p:spPr>
          <a:xfrm>
            <a:off x="1122278" y="401450"/>
            <a:ext cx="689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Data Set</a:t>
            </a:r>
            <a:endParaRPr/>
          </a:p>
        </p:txBody>
      </p:sp>
      <p:pic>
        <p:nvPicPr>
          <p:cNvPr id="148" name="Google Shape;148;p21"/>
          <p:cNvPicPr preferRelativeResize="0"/>
          <p:nvPr/>
        </p:nvPicPr>
        <p:blipFill>
          <a:blip r:embed="rId3">
            <a:alphaModFix/>
          </a:blip>
          <a:stretch>
            <a:fillRect/>
          </a:stretch>
        </p:blipFill>
        <p:spPr>
          <a:xfrm>
            <a:off x="152400" y="1500050"/>
            <a:ext cx="8839202" cy="28873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152" name="Shape 152"/>
        <p:cNvGrpSpPr/>
        <p:nvPr/>
      </p:nvGrpSpPr>
      <p:grpSpPr>
        <a:xfrm>
          <a:off x="0" y="0"/>
          <a:ext cx="0" cy="0"/>
          <a:chOff x="0" y="0"/>
          <a:chExt cx="0" cy="0"/>
        </a:xfrm>
      </p:grpSpPr>
      <p:sp>
        <p:nvSpPr>
          <p:cNvPr id="153" name="Google Shape;153;p22"/>
          <p:cNvSpPr txBox="1"/>
          <p:nvPr>
            <p:ph type="ctrTitle"/>
          </p:nvPr>
        </p:nvSpPr>
        <p:spPr>
          <a:xfrm flipH="1">
            <a:off x="749100" y="456850"/>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Understanding Success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157" name="Shape 157"/>
        <p:cNvGrpSpPr/>
        <p:nvPr/>
      </p:nvGrpSpPr>
      <p:grpSpPr>
        <a:xfrm>
          <a:off x="0" y="0"/>
          <a:ext cx="0" cy="0"/>
          <a:chOff x="0" y="0"/>
          <a:chExt cx="0" cy="0"/>
        </a:xfrm>
      </p:grpSpPr>
      <p:sp>
        <p:nvSpPr>
          <p:cNvPr id="158" name="Google Shape;158;p23"/>
          <p:cNvSpPr txBox="1"/>
          <p:nvPr>
            <p:ph type="ctrTitle"/>
          </p:nvPr>
        </p:nvSpPr>
        <p:spPr>
          <a:xfrm flipH="1">
            <a:off x="749100" y="456850"/>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Understanding Success</a:t>
            </a:r>
            <a:endParaRPr/>
          </a:p>
          <a:p>
            <a:pPr indent="0" lvl="0" marL="0" rtl="0" algn="l">
              <a:spcBef>
                <a:spcPts val="0"/>
              </a:spcBef>
              <a:spcAft>
                <a:spcPts val="0"/>
              </a:spcAft>
              <a:buNone/>
            </a:pPr>
            <a:r>
              <a:t/>
            </a:r>
            <a:endParaRPr/>
          </a:p>
        </p:txBody>
      </p:sp>
      <p:sp>
        <p:nvSpPr>
          <p:cNvPr id="159" name="Google Shape;159;p23"/>
          <p:cNvSpPr txBox="1"/>
          <p:nvPr/>
        </p:nvSpPr>
        <p:spPr>
          <a:xfrm>
            <a:off x="1120925" y="1980300"/>
            <a:ext cx="1946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2"/>
                </a:solidFill>
                <a:latin typeface="Roboto Condensed"/>
                <a:ea typeface="Roboto Condensed"/>
                <a:cs typeface="Roboto Condensed"/>
                <a:sym typeface="Roboto Condensed"/>
              </a:rPr>
              <a:t>Spotify Streams</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1AB2A"/>
            </a:gs>
            <a:gs pos="100000">
              <a:srgbClr val="203E13"/>
            </a:gs>
          </a:gsLst>
          <a:lin ang="5400012" scaled="0"/>
        </a:gradFill>
      </p:bgPr>
    </p:bg>
    <p:spTree>
      <p:nvGrpSpPr>
        <p:cNvPr id="163" name="Shape 163"/>
        <p:cNvGrpSpPr/>
        <p:nvPr/>
      </p:nvGrpSpPr>
      <p:grpSpPr>
        <a:xfrm>
          <a:off x="0" y="0"/>
          <a:ext cx="0" cy="0"/>
          <a:chOff x="0" y="0"/>
          <a:chExt cx="0" cy="0"/>
        </a:xfrm>
      </p:grpSpPr>
      <p:sp>
        <p:nvSpPr>
          <p:cNvPr id="164" name="Google Shape;164;p24"/>
          <p:cNvSpPr txBox="1"/>
          <p:nvPr>
            <p:ph type="ctrTitle"/>
          </p:nvPr>
        </p:nvSpPr>
        <p:spPr>
          <a:xfrm flipH="1">
            <a:off x="749100" y="456850"/>
            <a:ext cx="83949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Understanding Success</a:t>
            </a:r>
            <a:endParaRPr/>
          </a:p>
          <a:p>
            <a:pPr indent="0" lvl="0" marL="0" rtl="0" algn="l">
              <a:spcBef>
                <a:spcPts val="0"/>
              </a:spcBef>
              <a:spcAft>
                <a:spcPts val="0"/>
              </a:spcAft>
              <a:buNone/>
            </a:pPr>
            <a:r>
              <a:t/>
            </a:r>
            <a:endParaRPr/>
          </a:p>
        </p:txBody>
      </p:sp>
      <p:sp>
        <p:nvSpPr>
          <p:cNvPr id="165" name="Google Shape;165;p24"/>
          <p:cNvSpPr txBox="1"/>
          <p:nvPr/>
        </p:nvSpPr>
        <p:spPr>
          <a:xfrm>
            <a:off x="1120925" y="1980300"/>
            <a:ext cx="1946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2"/>
                </a:solidFill>
                <a:latin typeface="Roboto Condensed"/>
                <a:ea typeface="Roboto Condensed"/>
                <a:cs typeface="Roboto Condensed"/>
                <a:sym typeface="Roboto Condensed"/>
              </a:rPr>
              <a:t>Spotify Streams</a:t>
            </a:r>
            <a:endParaRPr sz="2100"/>
          </a:p>
        </p:txBody>
      </p:sp>
      <p:sp>
        <p:nvSpPr>
          <p:cNvPr id="166" name="Google Shape;166;p24"/>
          <p:cNvSpPr txBox="1"/>
          <p:nvPr/>
        </p:nvSpPr>
        <p:spPr>
          <a:xfrm>
            <a:off x="3264175" y="1980300"/>
            <a:ext cx="38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2"/>
                </a:solidFill>
                <a:latin typeface="Roboto Condensed"/>
                <a:ea typeface="Roboto Condensed"/>
                <a:cs typeface="Roboto Condensed"/>
                <a:sym typeface="Roboto Condensed"/>
              </a:rPr>
              <a:t>+</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Tech Startup by Slidesgo">
  <a:themeElements>
    <a:clrScheme name="Simple Light">
      <a:dk1>
        <a:srgbClr val="E5B2CA"/>
      </a:dk1>
      <a:lt1>
        <a:srgbClr val="613FB8"/>
      </a:lt1>
      <a:dk2>
        <a:srgbClr val="FFFFFF"/>
      </a:dk2>
      <a:lt2>
        <a:srgbClr val="EFEFEF"/>
      </a:lt2>
      <a:accent1>
        <a:srgbClr val="D9D9D9"/>
      </a:accent1>
      <a:accent2>
        <a:srgbClr val="CCCCCC"/>
      </a:accent2>
      <a:accent3>
        <a:srgbClr val="E5B2CA"/>
      </a:accent3>
      <a:accent4>
        <a:srgbClr val="613FB8"/>
      </a:accent4>
      <a:accent5>
        <a:srgbClr val="FFFFFF"/>
      </a:accent5>
      <a:accent6>
        <a:srgbClr val="EFEFE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